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7" r:id="rId4"/>
    <p:sldId id="273" r:id="rId5"/>
    <p:sldId id="260" r:id="rId6"/>
    <p:sldId id="272" r:id="rId7"/>
    <p:sldId id="262" r:id="rId8"/>
    <p:sldId id="261" r:id="rId9"/>
    <p:sldId id="266" r:id="rId10"/>
    <p:sldId id="269" r:id="rId11"/>
    <p:sldId id="26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0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9D03A-D85C-42BC-98B7-E5FE831F98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7BA7E-8D05-4A48-A0B4-7173F358F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1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E43C-EF37-471B-8437-245DD2A46925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C420-7B68-42E7-A309-B6A3FB65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9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Competition</a:t>
            </a:r>
            <a:r>
              <a:rPr lang="en-GB" baseline="0" dirty="0"/>
              <a:t> demands / Burnout recognised challenges for Perfectionist sportsmen !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C420-7B68-42E7-A309-B6A3FB657C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4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Example perhaps!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C420-7B68-42E7-A309-B6A3FB657C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Experiences throughout 30 years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C420-7B68-42E7-A309-B6A3FB657C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6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</a:t>
            </a:r>
            <a:r>
              <a:rPr lang="en-GB" baseline="0" dirty="0"/>
              <a:t> going to try and cover the key points mindful of the time constraints 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C420-7B68-42E7-A309-B6A3FB657C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126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Safety Net Psychoeducational resource currently in use throughout the academy system in professional football. Potential to contextualise to</a:t>
            </a:r>
            <a:r>
              <a:rPr lang="en-GB" baseline="0" dirty="0"/>
              <a:t> other environments.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C420-7B68-42E7-A309-B6A3FB657C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0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Objectives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C420-7B68-42E7-A309-B6A3FB657C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Continued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C420-7B68-42E7-A309-B6A3FB657C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1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C420-7B68-42E7-A309-B6A3FB657C4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7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Team 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C420-7B68-42E7-A309-B6A3FB657C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2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228600"/>
            <a:ext cx="8763000" cy="644683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867"/>
            <a:ext cx="838200" cy="857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talfootballmag.com/wms/modules/content/image.php?i=4637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314779" cy="274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8245"/>
            <a:ext cx="2792670" cy="83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7872" y="903982"/>
            <a:ext cx="5308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CHESTERFIELD FOOTBALL</a:t>
            </a:r>
            <a:r>
              <a:rPr kumimoji="0" lang="en-GB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CLUB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SACK RICHARDSON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2110" y="2187499"/>
            <a:ext cx="431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Published on Wednesday 6 May 2009 17:46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9454" y="2590800"/>
            <a:ext cx="473734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Chesterfield 0</a:t>
            </a:r>
            <a:r>
              <a:rPr kumimoji="0" lang="en-GB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-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Bradford City 2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i="1" kern="0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“Chesterfield's season ended with a whimper and the frustration of a section of fans boiled over into acrimony as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i="1" kern="0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there were repeated calls for manager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Lee Richardson to be sacked !”</a:t>
            </a:r>
          </a:p>
        </p:txBody>
      </p:sp>
    </p:spTree>
    <p:extLst>
      <p:ext uri="{BB962C8B-B14F-4D97-AF65-F5344CB8AC3E}">
        <p14:creationId xmlns:p14="http://schemas.microsoft.com/office/powerpoint/2010/main" val="5843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Evidence base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Evidence based materials and information (NHS leaflets)</a:t>
            </a:r>
          </a:p>
          <a:p>
            <a:endParaRPr lang="en-GB" sz="2400" dirty="0"/>
          </a:p>
          <a:p>
            <a:r>
              <a:rPr lang="en-GB" sz="2400" dirty="0"/>
              <a:t>Growing evidence base for the efficacy of online Psychoeducational resources </a:t>
            </a:r>
          </a:p>
          <a:p>
            <a:endParaRPr lang="en-GB" sz="2400" dirty="0"/>
          </a:p>
          <a:p>
            <a:r>
              <a:rPr lang="en-GB" sz="2400" dirty="0"/>
              <a:t>Several focus group’s positive feedback  </a:t>
            </a:r>
          </a:p>
          <a:p>
            <a:endParaRPr lang="en-GB" sz="2400" dirty="0"/>
          </a:p>
          <a:p>
            <a:r>
              <a:rPr lang="en-GB" sz="2400" dirty="0"/>
              <a:t>Initial PFA roll out began in October 2014</a:t>
            </a:r>
            <a:r>
              <a:rPr lang="en-GB" sz="2400" b="1" dirty="0"/>
              <a:t> </a:t>
            </a:r>
            <a:r>
              <a:rPr lang="en-GB" sz="2400" dirty="0"/>
              <a:t>plans for a wider roll out for all Players potential in 2017</a:t>
            </a:r>
          </a:p>
          <a:p>
            <a:endParaRPr lang="en-GB" sz="2400" dirty="0"/>
          </a:p>
          <a:p>
            <a:r>
              <a:rPr lang="en-GB" sz="2400" dirty="0"/>
              <a:t>Usage numbers increasing with greater awareness: LFE </a:t>
            </a:r>
          </a:p>
          <a:p>
            <a:pPr marL="0" indent="0">
              <a:buNone/>
            </a:pPr>
            <a:r>
              <a:rPr lang="en-GB" sz="2400" dirty="0"/>
              <a:t>       now fully engaged in roll out.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416" y="5600097"/>
            <a:ext cx="1120384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0" y="4376134"/>
            <a:ext cx="1223963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8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The Safety Net Team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63" y="1447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Clinical Psychology Consultant: </a:t>
            </a:r>
            <a:br>
              <a:rPr lang="en-GB" sz="2000" dirty="0"/>
            </a:br>
            <a:r>
              <a:rPr lang="en-GB" sz="2000" dirty="0"/>
              <a:t>Peter Leakey BSc, Dip </a:t>
            </a:r>
            <a:r>
              <a:rPr lang="en-GB" sz="2000" dirty="0" err="1"/>
              <a:t>Clin</a:t>
            </a:r>
            <a:r>
              <a:rPr lang="en-GB" sz="2000" dirty="0"/>
              <a:t> </a:t>
            </a:r>
            <a:r>
              <a:rPr lang="en-GB" sz="2000" dirty="0" err="1"/>
              <a:t>Psychol.C.Psychol.AFBPs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Creative Consultant (Animator):</a:t>
            </a:r>
            <a:br>
              <a:rPr lang="en-GB" sz="2000" dirty="0"/>
            </a:br>
            <a:r>
              <a:rPr lang="en-GB" sz="2000" dirty="0"/>
              <a:t>David Leakey BA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Advisor: </a:t>
            </a:r>
            <a:br>
              <a:rPr lang="en-GB" sz="2000" dirty="0"/>
            </a:br>
            <a:r>
              <a:rPr lang="en-GB" sz="2000" dirty="0"/>
              <a:t>Professor Graham Turpin BSc, MPhil, PhD.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Technology Architect: </a:t>
            </a:r>
            <a:br>
              <a:rPr lang="en-GB" sz="2000" dirty="0"/>
            </a:br>
            <a:r>
              <a:rPr lang="en-GB" sz="2000" dirty="0"/>
              <a:t>Nick Richardson BSc, QTS</a:t>
            </a:r>
            <a:endParaRPr lang="en-GB" sz="2000" b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Founder: </a:t>
            </a:r>
            <a:br>
              <a:rPr lang="en-GB" sz="2000" dirty="0"/>
            </a:br>
            <a:r>
              <a:rPr lang="en-GB" sz="2000" dirty="0"/>
              <a:t>Lee Richardson BSc, MBPsS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86" y="2339616"/>
            <a:ext cx="9906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78" y="1235467"/>
            <a:ext cx="9906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74" y="5607044"/>
            <a:ext cx="1000408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78" y="4463455"/>
            <a:ext cx="1000408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86" y="3391159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4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05422"/>
            <a:ext cx="8229600" cy="1143000"/>
          </a:xfrm>
        </p:spPr>
        <p:txBody>
          <a:bodyPr/>
          <a:lstStyle/>
          <a:p>
            <a:r>
              <a:rPr lang="en-GB" dirty="0"/>
              <a:t>Thank you!  Any 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13" y="1108710"/>
            <a:ext cx="59626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8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RUXGR0XGRYYGBgYGhoYGhcXGhcXHBgcHCggHB0lHBcXITEiJSksLi4uFx8zODMsNygtLisBCgoKDg0OGhAQGywkHyQsLCw0NywsLCwsNCwsLCwsLCwsLCwsLCwsLCwsLCwsLCwsLCwsLCwsLCwsNCwsLCwsLP/AABEIAOEAtAMBIgACEQEDEQH/xAAcAAAABwEBAAAAAAAAAAAAAAAAAQIDBAUGBwj/xAA/EAABAwIEAwUFBgUDBAMAAAABAAIRAwQFEiExBkFREyJhcYEykaGxwQcjYnLR8BRCUrLhFTNzgpLC8RY0Q//EABoBAAIDAQEAAAAAAAAAAAAAAAEDAAIEBQb/xAAsEQACAgIBAwQCAAYDAAAAAAAAAQIRAyExBBJBBRMyUSJhcYGRodHhIzNC/9oADAMBAAIRAxEAPwDizIRHyRDZKhNoAUBGQEChKBAOA6IZfBAlAFQgC1KDAgEpoRogbWjw9yAYOiNp5J19IN9o67gD9UQB2tiamwA5ydAnXWlMaOOvOPkor7iQB0SoJ1J9FQsTGWtImGNmRoXHn7kiphZ12AG50USdYUm0uIPfJLeccuhUIR3USN27JGUdFdVDTcDLiPwt+arb8AEQCJGsopgIpaOgQIHT4IE8kB5qxAFg9yINHRKlAIUQLswhkHRGjRIR6o12QSqx1QVHyQJuyOUQ5JSJAkZKJFKhBQKMIpRhREFgeqVCS1LpgkwIPLorAHGt0nTRNViXnx2hKuBkMGJ8DITLKpE+P7KoEk29rLgFpf8A4xV7I1MndjSdBr80jhO0GcOiTPP9F1a7ouqWxaNXRIHi0yPkk5MlOh0IWrMRafZa91NrnVMryJywo9z9m9VgMOB6LreH3AfSY6IJAn6jwjVHcuB9Ej3ZXyNWOJxRnAl00uMAtYM2msgbrP4w3KRrJI1/Rd5dc9k7NoWnRw6g7rjXHuFijcuLNabyS39FpxS7hOSPaZkHwRtGqJGE+xIaPZBGAiQEJOVKSXBQgxWGqCFU6oJb5CKaPkjRgaDyRFEgSJGgVCBBOQkBLb4+9FAACnrcNDhOoSGJ+jTGxPl5okIt9VD3lwaGD+kbaJtrZV/w1Y9rWy5Gvy6hp2Osd7wG61fFfCtJrHPFPsq7AC6mwyxw/qA3CQ5pOmOWJuNkb7PLXOS87N2810ujeBpg6eqwf2etApHxd9FpsTw6q7vUmhxPInQLPPcjRCP4om2+OUqdR3ZvaQ496mTHe/qaforgYm140aY6mB7tVyHHMJui4N7JhJ1lpPuWs4UwGvSoVHVnHMGy2nMxoo0iLkvcRewtJmFyjjqpLmjc6u8pKjYvf3DnfeZg0/yt6eKrcUblyjWcus8hyT8caYnJK1or8yUEkhBaBAuUuYSAgESAQdsEZHJEW+9QBHrDVBCvuglvkI8w6JJS27DyQKhBCIsSwOeiSWokCSmJIlGEQDwSyYTWZDMrEL3g2/FG7Y52jXDIT5/5hdmFhTDalRrZL298u15aEeC89By3+B8UXf8ADNpZQ9rhkzmZDf1hZc0N2asE9drJ3CzxTztEaOPqJW9w3Ehlgei5/gFqQ4yZlauwYZGmyRLkelo0dKg1xzPAjlohTqNe4gcwQExRqzo4iOeqzeM4A9s1aVeoHj2ZkiOkbeqqSkRP9KYXOD27OOvJc74zotZdva06Q35LdMu+zpxmLiRq48zuSuZ4ndmrVe88z8NgteFOzNm4REhGGpbAlkLRRnGsiONEvZIcoQIokeZESjZBmvuiQrDVBKfIR9m3ojSWHT0SgUAhAJJTrfBIIRsA3CCVCS5qJApQzIQidooQOVtuDjmoESYkpX2acDC+dUqXAqNoUx/KMuc9ASNh4LQOwWhbvyWxeaZ175BM9JACXla7RuD5lZh13keWnSFtcMuJaDI/f+Fh8bsiDmAJIQwfHSwgOPd5rM9m1o1vEFasRNDLPIvMTPRYm+r4rqXPBbt3XCPRdDovoVmAEy0jr9VR4lg1u0kseW+GaRO+xUi6BqvJlcQuHMtnFx7xEep0WLCvOKb7M7swfZ9rcax0VGAteNaMOR3IeYlymWpYTRYablG8psoEFNRNPXVBGGqEGq26JCvugqMsLGwSpTYPyRwUQD2ZAhKtaDnkNa0l3h+9Ff2XDnOodeg29Uuc4x5NGHpsmb4ozxRMplxgAuPQD9Fu7PC6bP8A82HzEq1Lmk/7TGnqxuVKfUI3R9Kn/wCmc6oYPXcYbSd66fNTqeHmiPvGMzE+0ZdlEdNvetwT5/vxTNSiHCHajxCW+oka4+lYo7ttms4X4Ouq9OnVN4QyO6GuBERtlbDfek8QYC+2qAOOZu4cBv6LK2nb24m1uH0TMwDLT/0nRWtxxncPpildAVCCC2qBlI6jTRV701+xWTo8qlaSr9aJt1bh7A9uvUQsXjOGtMub3XD3LbYFiTXy3ry6/qqnHsEeXdxriD4FSLESg4umc/p4lUp6ZnCOSs8BqVbiswSSA4SfopuKcG1QM7oYPxaecSrjge/srWq0VqmXLsSDGY8yRsmppipRnTaWiX9snC80qN1TaM4+7qQIkZe649TpC5ABGhBXprinFLWpZVXdpTe1w7mVwJLuREFcGq4Y2oCRIMmCNQddE/vUeTPj6aeSNx52UASiFNvMJq0tXMMcnRI942UMJqaYiUXF01QUIjCMBE4KACPvSghJ5ogUQDNY6oIV9/RBLfIQN2CWymSQG6kp6nS0H75K3wm0yd878h4IZJdsbH9PgeafauC6wvDuzYGgCT7R5z5q2oWZG8pGGPmmDzU8vG265zbbtnqccIwilFaBTpDzTjmeQTdSoAEw+qULoZQ+5x6hNunqCmpRh3RVsNCnBw5SmnkHRzSnmnxRPqjqVCEenTDXBzHFrhqCNCCtrZ8f12USxzWPqjRryOXVw6rHioT7LUT6Dj1VlJrgTlwY8vzVjmNXda6fnr1M3QDQDyA2UH+EpARAPkJUoWYO+vgnhQjYDwQtsuoRiqSKx2C0SQcpEegU6lQDNGpwtKRClsKhFcIcbcciARzBCqL/AIft6urQaTj01BPiDt6KyjVFl1V45JIVk6fHkVSVmIxPAKtGXRnYP5m/UbhU7iummeXks3j2Bgg1KLYP8zOviP0WvHn7tM43Vem9i7se19GWBlGCi5/sIBaDlDdbdBCruiVXyQt8Pt80aGABKtqruSVhtANpt8QD8E1cOcXSBoFjyT75HoemwLDj/b5L/CCAyCpwqgFZvDsTAdldpOkq+pZYBGpSGqN8JJrQ8I3ifmm3+Sar37WmC7U8gJUiwuGPc0OcWNJguLToOsc0KL9yEtd1CcL+g0XQ8Awm0AJpltZ3Vw1j8p2UDiDCrQNe5lGpn5FmYNBjnOh9Ez2nXJkXWxc+3tZi5HRG0jojA8JSh+VKNolzuiHaFGY/pRadFCBNejNUoNA6I8o8VCDZeUReOqm2tsHPaImTqPw8/gtna07aoCGWo7IaF0TJ205+qvGDYjNn9vxZz8hG4K54jsaFPK+i45Xz3DMtjz5SqUINVoZCanG0E0IVKUNDgkVDGnyUmtUAZr0UQTC8U2oFTO3Z28f1KkJ6rV4jbdo1w9R5rLPEbrfgncaZ5r1DD2ZO5LTI9Y6oJVbl5IJjWzCbO1/22/lb8gpD7aWzy5puwp/ds/K35BTKlQNELmN7PXQS7VZmLlnTknbO7O5JBA67+ibxSo0vAYdCmTSAIPinra2Ym6m+0vcLqCC4iXE7n5K/tn6tdoQCJnn1aqrDbKAAf8KxY9oMA6Dc+KTLk3QX47NLT4oqs/2wymAIADQfmmqvEV08EGq4giIgRB35KkdVAEnU8hvKQO0fuY8FO9k9nGn8UOmm7p7kQDvFBls4buShUjxhUGh5nIZyi7Yo+10RCGHlA1CjFU8gpFu0OcGkhs8zyUQG62WHCtuKtYhxynKYHWRBErU/6LWpvaadYBpjuhpAjp5rO2+DNDpp3FPMNjJCuaeMXIBp5BULO7ma6CT1g7p8FS2c3qHKUrg1X0/9lTxTQrZGisBmDzBbERB3I5n6LMTyKusexmrVAa8ZQDMeI3M8+ax+JYhLgGqkts04bhj/ACr+Q9UuRn8uW/uScVui0Add1GovAdmOsD4lV9/c5j4oVss50iQa3L0VFjNCHzGjvmrWuzKGzum7+gX0z1Go+qbil2yTMfV4vdxteVszNfdBHXbqPL9UFsa2eeNjaVCKbPyjX0TN2cxiZ8kuyaSxv5Rr6J5z2Up/mcud5PVrcV9FMLUNMkao3M3/AHqnZLnyfdySg3vR6+CvYhRXgtK96Wta0an/AApNBsNEnfvOP0VTbgvqa8lctZmMDbmls1Qd7LOhhlc0jddk40dg+RA5bTO/grHDsEu69PPRoZmSROZoMjfQkLo9phgGG/w+mY0S6PHcH3prhY1WYYHUhmqnMWjxzJixL+xgl18u1uNfKt/X2czucEvQ/I6i8OPst0Mgc9N0Bg1wPbo1B5tK6pj2NPt7alUe1v8AEad06wT7W3KE5i2PPpWlKtka5z4lpkDUSVHij9gj12Z1UVt1z5/wcpFk4bsf/wBp/RIcwDkus1caFCybcOZOaCWj8Z6lJq4fRuxbXIYGkuaYI3br3SOeqntLwy69Ra3OOra58o5NHVLokQeS23FFlTdiNGkGAA5cwAidSTIHgrPE+ELd9YuI7OixgzNbIk7zPLRD2nboa+vglFyT2rOZm9ykFpiNQfEKc3i2pP3jGP1nQZSdNtFf4lwfb1aQq2NQluYNcCZETBMnURuol99mtWJo16b46y0+XMIds09AfVdNP5af75Mnf46arKgDYYSSGnUt6QVlHPkgnqr/ABGxfQrPpVAA4aOAII5HQhUGIw0HaZKKey80lG1wRu2c55gmArXD7QAGo+FTWLcx10WmNuCQ0bD4+ak3WiuBdy7mVFzcGo4aQOSlBk+ClPt2l0Abc+qIUIKrY5QfkyGLUMtQjwn4lBTuIKf3g/KPmUFrjO0efz4FHJJL7J1vTeWNiIyjw5BAUo0nVC3a8sZAA7o19AnzSgbep5rLezuxVpDDRJKj3FaNvJTCIafFIwyiH12NPifhoiirT0l5JWE0SN/ad8AtVgNo19WlTbqXPAPv1+Coq2EuDxlJ81ccOXwsq7az4eRPdnmdJCpq9jmpRg1Fbo7YKdM3E9p3uz7Ps5ERvMdVVPq1bWwb2Lczw4gCC7dxnQLnFtxG8XBuoE5i4NPOfotNafaHVyiaTB5Ep/uRZyn0GWNV+S0/6XoteM6ZqWNKrVblrAt0/MYITP2gHLbW7Nv8NCzePcSVLhzS+A1hkMG07yi4m4lNz2ctDAzlMyTCrKa2Pw9Lki8d+G3/AAvhHQr6+pW9pSNdmZkNGWA7XL0KlAdqbapSdFLV2UCJBYcvlHRc64n4qF1RpsZTLcmpmOkaK0p8cU6dK2awOzU4D2kaZcpBgq3uRsyy6LIoJpfk2x+o4vxoDk36U/8AKn3eO023le2r6U6jWgHlJbqCRtKP/W8ObUN0HDtSPxZtgIy9eSrrS9p4lQuKRLadUvLmkgSBIyn4Qpf0ySVpOcWoqKj/AAd8lXxJY18PovFvUzWlUmdAS0nx6eKVjuIVLTCbYMeW1amU5ueveO6lcSAULGlYGoK1ao9rN9hmknyA0VD9q14DVoW7dqTNR0OgHwQerY2D91wi97buuUuGzG167nvDnHM52rieZVBjzIqQOk+9XlRvd8ioFy6XkQD6e9Lg92dDNC49pnmOI/fitfY1yWjy5rN3lGHbK0wyt3QFfJtWJ6ZOEmmXVBoBJKYrPkiJ0Shtoje0xqkG4z/EQHaN/IP7nIIcQHvt/IP7nILVD4o4fU/9shNPESxrQ5g9ke6AptPE6bhlEtPjrKzjXTBOugHwCXH6pj6dNfsVj9SyRlvg0VYTEDU6f+lOaxtLLAE83fNR8OpEw/YAQOk81MrU5meaxv6O9FXscvsRAEM18VCoMLzmedE7SsR4purRdOVswgqC75ZIbcSegHLwUu3qk6/FMULLQOeY+qOvcTo0QByVS6/ZKdW13SqbS7XkmKFuBq73Jz+JnQaBQI8TyUcuk+Sbq1Dt0Umyoc0CCsxAlRm3GXWSHHpoY9EeK3MCFUUnnc79VZIrJrgsnXL+0D2k5gZDpk+ajXld9WqXvcXOO5KSKvyR2tEvM6DVG9FO1XaQbmSPkqIVSXFx/ldB8uq0VRhaSFStaBUqN5O5eatFlcq2hvEKcgOBUeyfB/fuTwzU+48S07HwSre3GYgbbhX8CKuVouLasDz0TjLlpJ18AFDtrYu00b1PUK3trNjR3R3tp/RKdGuNsyPEFOKg/L/5OQTnElCKo13aDv8AicgtUPijh9Qv+WRT0tgjaJIA5n4pLHaDyCuOF7AVH53eywjT8XL5LTKSjG2c/DillmoLyaUUezZSZ4a+e5Uhjc2nuTtRoNRk7apbmhpELlvez10UkqQQYGhNOvmjYSUVzbufz0UP+BIQC7FODqh/cBPMc2mDzKTTqRoE6y3BMlSyUNMa6oZ5Jb6TW6DdPVXRo1RSCf1QIOUKUlTKtUMbKK3p5Qq++qF5yjZFEZXVXdo+U+5kfvRPMoxMKSy001RsqolO0EmBzKv7OhA+iOnbtbqACeqdlEMY0M3NDN4FZbE3ilXBOoI1jz3Wve4Aa8uaw/EVcPq6bRAjzTcUe6VGPrsrx4u5c2idc1mOpSDMax0VP250jSE1Sqls6b6b/FNvTlirRz59fGST8mkwqjdOEsykGNTyC3+H8OAsBqvc53QaDyCquHGRRYOoErZ2+3pskSX6G+/krlnK+OcMZTrtDRp2YOp/E8fRBT/tF/8Ass/4h/fUQT48HNySbk2znDSYHktzw1bltu07FxJP0WGZsr/CMecyGnVo5eHgrZ4tw0P9NyQhluX0a9h1BPJN3NXUGdEwzE6LgIfBPVPsc07EGVz6aPRpp8Ehj5AIMpXalN025fJDto3CIRFaiHGRod03WpnfmOiU+500aorsWa32mwUKI2lyTabcwlONEQoVLFKZ2cP35qQy5aVOCJp8Dr6hMj3JqmwN8+qN9cIn1mHWY+ShBxjko+9R2XDD/MEZvGDdw+aKJaHHPSHVhz0HUqsucWc6exZm/E7ZVlajUqH713oNlZR+xcsn0rJl3iHakBp7o+KzuLH70+HJaSxpNbAG/VZfFXTWqfmI9xWrp/kcr1Jv2lfljQcgXJnyRk6LU0cQ6rw7csDGTUYCGjQuAO3PVa9l3TaJNSmNSNXNGoiRvuJGnisVgFGrUoW3ZtaeyNR8Peezc6oyowTSFMs07Qkuc1xMQSQ6RaO4crxVgU6YfQbbjs6tVkQX5nmKeeCHD7rOWmIcXQ1zcbjH7NzyTr4me+0Qzct/4x/e9BR/tAqE3I/IP73oJkeBE/kznAShuEEE3wJXIpSqKJBLZpiShsiKCCoNEFRq+6CCKKy4EDmpFNBBFgiOlN1NkEECzEhIKCCJUXR2Sz9EEFCyCbuodXf1KCCvATm4QhqPoggrmcu8N9kKe7YokEl8jSlxT2/T6lBBBXRR8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data:image/jpeg;base64,/9j/4AAQSkZJRgABAQAAAQABAAD/2wCEAAkGBxQREhUUExQWFhUXFh8ZGBgYFxwfHRobHh4dISAdHRkfHC4kGRwlGx8UJDEhJiksLjAuHB8zODMsNygwLywBCgoKDg0NGxAQGzcdICU3Liw3LCwsLCwsLDUsLTcvLC8sLCwsLCw0LC8sLCwsLCwsLCwsLC8sLCwsLCw0NCw0M//AABEIAGoAUAMBIgACEQEDEQH/xAAbAAADAQEBAQEAAAAAAAAAAAAEBQYHAwIBAP/EAD4QAAIBAgMFBgMEBgsAAAAAAAECEQADBCExBQYSQVETImFxkaEHMsFCc4GxJDM0UrLRIyU1YmNygoTC4fD/xAAZAQACAwEAAAAAAAAAAAAAAAADBAECBQD/xAAjEQACAgICAgMAAwAAAAAAAAAAAQIRAxIhUQQxQXHwEzJh/9oADAMBAAIRAxEAPwCnbFLyBrmcQvj60F2tCYrFFYKrIHzZ6DQwIzNZatlho+JEaRQ93aSWhLNGfmfSl20sUy22YCIBI5T010qHxu13fgMxK9pA5HOATRYYr9k69mkpt1GcKHXvGASdSYgARJ556UZb2qhHeYKYJOeQ4YmTy15xoelY8mMY3ngyoA4M+pAEe9d8FtFlLZk8MsQftQOfXOi/xI41vt1cSrAjqM6+LdHWsgw+0HHDeDlHHSFEdCNCKttg7wpiVGY7RD3xpKkHvAdNJ8aFPE1yQVYvRzom1i+ppUL46V6F4dKDZACX8aTbexAVQmgYMcvMaeMmjyxpRvBY4kFzObc5DoYnLwipx/2RyfIptM90tDngUQFy77HKBGZq32b8Mg1odox4yM8tPCkW4WB4mFxo/WFhnMxEa8gTWw2cXkPEU1xdB+UuDIto/DG7alrbBh051N4ndvExAtnP5j18K3i9iTSvEnqKjeiygn7MLxmx76Am4oI/Ly6UJgcT2NzIwGGZ8OnlWs7w4E3rTqkcRUgSYExWQbXwhtsRDCI1ifbKiQe3DBZI6+jTsNtu0Ao4i0xLZRqBl6064xWXbr8d5rdtQAqHiZj00A8czkK0NSehpTLFRdAwdq5Y21xWbgBg8BivqtRVm4JAOk50OPDs5exH8O77tcZIgKoOsxmfrWopjrdsANcAPSaj928GEvucuJrKccCO9Jziv219iXLgY9wdC6l/RQQAPWmNubG9fgrru07ZEhgfI0FisYka1H7o7DZbkFjwnL5eEHyHSgt5sE73SguMqjz+nKou2WqioOKRpAZZI0msn3rJF4ryNUmD2OycJIDHqnECPU5+1et5dnI93D8eU8QPU6RRYNJgppyQBuLhHdicltjM9XI0HkDnV0y0r3btLaUqqgACJGsjWT0mY8jTTjFL5JbSsXap0J7bV2D1wLCvgehlCtwmFUIl4GXZQreQ6+Mz6004l4e9UXgL5Dr3jE6Tln4Uz2xfItznHONT4CiqXA5jluil2YyN3sgAcqmtqWVF0tIgmK5HaVu7ZXs3grkCttjwnmJjXWRU/evdkSzuGBylwV8gJHjVr+AyVclE1kKMjQF3CrddeIiVzB8foMqFwmLYrJ/DyopOvOuulYPJPXk62FVBCiB/73r6TXlDXqaAJCpVzr1TDZeybmIMImQ+ZzkqjqT9NarLW79jB2xcujtrpEqp+Wf8vPlrRceGeT0VfBDbTU4fBXsTowEWx4me9+HKqgWgSAdMjSL4hsbllrZ5qdOumUcpBijVxPHbtOp1RT7Cms+JYoRX2G8Z25DXHsLUuttgW1NvInzGh84pA6i6wcoxA0NwkkeQ5elHX94mtrDr+IEip7HbfNzJAaArHLpHTEX+9+OQpTsvaQTF3rVw9xrsBj9kkLn5TrXTDKS0trUzdu8Vy64+05P0HsKd8TGpycX6oS8p1FM1LFbJuWxxFCyfvIeJfUafjQaxXfdrbj27gUE94MY5GOEn3Y+lVWD2dYxr3VK8DhUcMuXzcQII0OazpzoOXwXFXFi8ciboo8cow+FfgAARJgCPPLympbePFl71gfZe4onwDBj7CrC6Vv2iAZW4hAPUMP8Aus0xe0OHD2+ISw7p8CAVaDqDrT+GJXNKvom9rXC6W2P27SNHSVy9orxsDaXc7E6p8vih/kcvSumKsPcjh4SoRVA0ICjhAOfQDOh8Lu7euFmsjivWxxi3oXTRuEnKRlkdcs6v5OHfDXyiPGza5f8AGMcXfkRSi4DNO9k7PfGIWso7QYYRBVuasDoR0o6zuVijm1uPN1/nWNGMujVcl2Qu1cebawvztkPDxpQtuFgdKpd5d3ns3ezK8Trb7R+Eg8C6DiP2Zzgc4oPD7FLAlmC+5rZ8HHrDZ/JmeXkTlQ6tPGItcou3V/ApZcfxVo24zTfvn/Dtj3uGoLD4ZWcM3Jyyx/eCD8ckT3q/3BH7QR+8i+ik/wDKr5FWKv3sBBqWVNfuA7cbFdpg7Y525Q/6Tl7RWb77XzbxV20Mh2hYeTw35zVl8MT+j3vvj/CtRe+X9on7tPrXYlWZotk5wpi5nIiJk1Q7m4spjbXEfmDL6ifzApEPnNFbBP6dh/vR9aYmrixXG6min3iV8Fjjfw699kDtaGmJtj5ljleTMqeYPCeVUG1N77KYezdsFbjYj9SOURLO/MLbWS3pqRSL4usVTDMDDAvBGRHyaHlnWe3MsdtZRkqA8AGi8VxeLhH2eLnGtI6JqL7NHerXRZ7DtG5s3GYhyWuX2dyx1IWFGWgAAOQ0qa44q22MP6m/27/may7eNyFSCRLZwdaYjLWMn0K5I7SiuypwxAz8KvPh4P6G63W8fZVFZFs1z2t1ZMALAnLQcq2H4e/sp+9b6VSeTfCp9lsePTM49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8115" y="760165"/>
            <a:ext cx="831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 Competition Demands &amp; The Continuum of Performance &amp; Well Being/ Mental Health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8609435" cy="363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Performance &amp; Well Being: </a:t>
            </a:r>
            <a:br>
              <a:rPr lang="en-GB" dirty="0"/>
            </a:br>
            <a:r>
              <a:rPr lang="en-GB" dirty="0"/>
              <a:t>High Profile Issues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775" y="4800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Gascoigne's drinking problems started during his playing days - he was admitted to the Priory Hospital, near Southampton, in 1998, shortly after his divorce from wife Sheryl.</a:t>
            </a:r>
          </a:p>
          <a:p>
            <a:pPr algn="ctr"/>
            <a:r>
              <a:rPr lang="en-GB" dirty="0"/>
              <a:t>In 2008, four years after retiring, he was arrested in Newcastle and detained under the Mental Health Act.</a:t>
            </a:r>
          </a:p>
        </p:txBody>
      </p:sp>
      <p:pic>
        <p:nvPicPr>
          <p:cNvPr id="1026" name="Picture 2" descr="https://encrypted-tbn3.gstatic.com/images?q=tbn:ANd9GcTCXkXhLxaZsIQt8CoJ44dK06onky3f-ndJTobto5jTQQ7xwVt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40" y="1895879"/>
            <a:ext cx="2081938" cy="22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QSEhUUEhQUFRUXFBYVFxUUFBQUFRUXFBQXFhQUFBcYHCggGBolHBQUITEhJSkrLi4uFx8zODMsNygtLisBCgoKDg0OGxAQGiwkICQsLCwsLCwsLCw0LCwsLCwsLCwsLCwsLCwsLCwsLCwsLCwsLCwsLCwsLCwsLCwsLCwsLP/AABEIAQgAvwMBIgACEQEDEQH/xAAcAAAABwEBAAAAAAAAAAAAAAABAgMEBQYHAAj/xABIEAABAwIDAwkEBggEBQUAAAABAAIRAwQSITEFQVEGBxMiYXGBkaEyQrHBFCNSYpLRJHJzgqKywvAVY+HxJUOTo7MWM1Rk0v/EABoBAAIDAQEAAAAAAAAAAAAAAAECAAMEBQb/xAAoEQACAgICAgAGAwEBAAAAAAAAAQIRAyESMQRBBRMiMlFhcdHwsZH/2gAMAwEAAhEDEQA/AIgroSbiuBXEo5geFxak8SEuUIGwoQ1FD0cFRkBwrsKGUIKUALWowaigFGYwkjtQolNnQhwpWnQ45yciCOwp5XYzAHQYnDkJOsSeGqdYZstWCbV0R4C5P69owEAuLS72cpExME7h2oTsh249/pBneM0HhmvQHhmvRHFAhewgkHUFAkKqDsqkI7LohJQgLVFIDSHLrqUDa6bFdKa2LxQ66dCKqaShDlOROA7LwknlNnORHVCrEwcBbowg6IJZiAhCiyxE0UBopzC4BAljT6OuNNPIRHBK7DyGsIzMzE56wMzHciXN2GZNBc7gBPonGzKjajcYfnwgajdGvqrseJy2+jVhwctvoeW1HDnIEajeO1GqXLhJDASJPVdM9w4a5apndXLmkncBOeeR08VGXNd1OpLRm7rRmQTuaDxyK1KKSpG2MFHok3bbD5GZ3OYeqRukSiW1I034i9lIH2JIEg7iWyD4yom7vK/t9CYLcwBDiN8xmCJkFK2nKBlQBhp4jwgOnvacvyRa9jpliuXuc3qOa50EjMA5RpucO3sUJZcosMFwLHMye0kwRMZjxGaRrNpUyD9ZR3ghri2eOpA8AEx2jTZWb7TOkIOF7DDaoPukbndnH0RJMbot15WBGJsEESPPI5f3qm1QBxcW6NMHvAlw8FGcm9oZ9E73AB3tg4de4fiUiXgsDAYBcc/tHOZ4TxQcIy00UZMMZLoIAhQAgNJBECJGgYQOsJ7ECxZcTgzm5Mbg6YZFe0IhXSq6ZWA5ACucUWE6Cc4pGo9KFyQqBOiEqEBQALg1MKGlC1FIXNCBBUEJptS5wM6vtuyblPefVLKJv7wdMGEHqicQEwTEf32psUeUizDDlNJidjs4xirGSTqN26VJUKYyDBAO/Q8Z9Ak6ThpORjLTOQCR5pIXBBImIPVJGUmZaew6grU2dlIkK8ZYtCRl44h4zHkmNveNPWdkMTmcIfhJ/qlI3VyXgNA6wcRHdu/CT5Kum8cWVGuBc0kEO0ILcge/QIxVgeic23floa5hLThaQ4EEHFOR7jKcUtsOa1v1jJLRP1ZawyMutu7yFUDduwhs5CY7jmR55pejdVHYW4nEARBMtjgRpGisePWxVPZIX21BUmOpVG7RruIj7XYdVAYjMjLOctx7EvfUgH5ZggEfAjwIKUtbJ1Q9UaRPZM5nsy9U8YqKFbbY/wBgXmF7nk9Yx6GSp+o/pS9rMmtcXSNIOo9SqaAWx3Kx7CrBjXFx8d5nVVZI1ssi70SVJxnMYcukdxkbu/WUa2rZuacZDTk9zQ0Oz0EcAutzie8dhj7sZZ+DgmN5VOLI4YhpdnoyQQ13EzBI7VW4qa4sqz4lOJKlJuQYkRwWHjRyaDALpScojnohpipISTyiyUBRRCWlBiXAIAE2hAcSEFAQgAUIc4qpbfA+kTMEgd+/PsVrcqlynb9c3uGQGequ8f7zR433kpZV2+92TMiDIE+JDc07vKYcA5s65jujP0TDCDGUYp044REg8U8s7eBDiY4ifCPCFJujtwjZFvLmPLxmJmN+sx6py11NrHARLziz8MvQp5XoAiDJG4gfko+52flDcTuA3DuUWRPsb5UvSIqtZtJ6uXAA4gSOB4aZJnTMGOOR/JTNHYVZx0I+Kl7HkkZDnCVf89LV2IvGkVOtQz1Hju8VI2c06Lwci/LjDdDHGfkFN7Q5MFplvqJhQlXZrwTi8/l2Jfmp6C8DWxrTpYnAD++GadVsnACMiI7Y1ckixzcmiDpMZxpkj0aAYJcCT26jw4lFysTg0OnX5a4hoJ3uPfu9AlxUDqcOkOxjvIc4SDwEn0SVrUEy4RJk9jQBA+KbsuXdczqch45nsEZIRFlonLOcEERBI46FKFyPswTSYTvHn2pSpRWHI1zZx5P6mNihASjqSTLYSgsI/JIPclHojkyCSIqrhVSfRrsKcroV6XJcyskS1DChKHAKr3Kqh7D+Bj0lTTSo7lC36r94Z8E+LU0W4dTQ95PUW1sJcNwy1By/28lfBsinhEAZeipPJR2ECdxOXEbitDtnS1Ce5Ho8MdJkWdiNJzCXpbKpjcE+MkLmtUSRppiAtGjcEL8IyhK1CUhVJTPQVCxrVoh2UKMvNktPBS5CbVmdqV7LVEqlfZABRGbBDuMKwVKWfFHpCEiewTxoqm0NktpMLhkdyq9F+GQYzMZK9coRLSFQqjZqtAGUjTvy+C14XZyPJjxLpaswsa3g0D0ThjJSmELtFz5O3ZwW7E3MSNRqXcUmSlTAMn002qtUk7NIVKSviw2O4QAIyGENACOCABHXKaIJkgIeUdlT+iFweHVA5uNgiGzmAd4KEtlH/wAMB6ao4SHsZA7fe/lRUlFpnV+GePDNKSl2la/9C8kqOM5ZhoA7JOfz9FfLeAFX+TuzhRYcOhIMHu0U5SdGpCa7dnZxx4xpjgNjNE6YDWOxI3O0WgEEjLtUQ7aLSTDh5ot10Wx/ZOm5b2JJxB0UCdoCdyGltDKQg5lqgvRPxGvl+SaVHDsUbV2kY4fNN23U6lDlZEku2SjiJ0XPI4JG2qNyJIS9YooDkiv8oaZwkjgqHajFWbEziGmU55BafXpB8jsKqFLYvRVmnfiy4TxKthJQTOdlxvJNInLq1dSIDozEggyEQNUfs2vUc1/SuLj0hiezIxwGidiosklvRwvNwLDmcE7qv+CsJtUKULkGGVEkZbGznIHPS1Smm7mqxEserlyBCg2DK5AQhUolgApzfY3Ws0zm0mf78U0AU/yVp4nOYcwYJB0iYdPojxs6PwrMsfkJv2n/AGK8lrV7LVvSZudieM5IDs2+kHxUDyhuXsk4nAZ6K91KQa4tAgACBwEZKK2hshjzLmg96dOtM7/3tyXsya52pVfvcRxMpj07yci6e8rUL60DRAYCO6B4FQFxQe8wKWvb8AtMcsEujO/GnJ/cVzZty+dTwzzV92bZPNMGM4zSeytg4R1mtE9mauOzLcClELLkqctGuCcI7Ms29dvpvw5qHN9UIJBKvHKPZ4NRxiMlBm1LDm0EeSuxThFbRRlw5JvvRCUtsVW7yQOIlSGz9uPLgMR7tFIUYJ9geLgfipW02Ox+bmAHjA+SM5wfSBDDkj2yT2FVL2y5QvKJ1Rl03Dm17RA7Wkh3yVjtqQYCB3IXWDajRVIl7PYzyAJEmFV9yLYVCdsrt11XFo3fE5n1Kb4kN0+XOPEk+qSCqo8pnn8zJKX5bFHVFza0JMNRaoRpFLQd1dIPqJNEqNKdIKRLdIi40QFBKUlBy8rsZRUUOUJQoHqZ5L3gZW62jgR45EfBQeJD0kKFuGfy5qX4NGfIJLjP5IrRiHyUJyZvnVQ/GZjDHjP5Ky0XhqZbZ6bFlU4co+xi/ZYdrKKzZzW6ATxTi4vwyZKrd/ttz3hlI5n0TOUUaIqT76J8W44p7bthhTDZlMNpDEetv4p99LZhkFGH5Ysm3pFZ2vQlxJTe1sg8CYhSV3XY5+EkZlQzLg0XET1SSAfHJJKrsuv0StPZgGgHigcwtywx2hKUb8ETK43Qd/fwU0yNsa1ZBSLrzAx4J1BDRwlOSdZ4EqrVHEoXRyvN8pY417fQIppMtXAlFfmlR50EhEK5zUU00SCNSAivrBdUppN1NOgkoQiFKIpKQgQFFqIKjgkiVAi9N4SmRTQNSzXqALHyReA944hp8j/qpq/vMMKE5L7PquJqtbFNodie4hrdJgE6lSNZuJwn+5TU0rO98PneOvwRO1bshsuMI3J63yL953lDtbZuNzd+GTHbBj5JPZjLqk2TTbUE6B0OjxyKTtnUtjnbto5wBbUe0j7LiJ7wq5ebbqUmhmIznJIzI/NT11yla1sVbeq08Yy89PVQFa6s6hxOc4HgQSfMZJ6/I/GXaGtkHVage9zo4TA8Y1U9cvGHio+12nSGVKlVqeGXml61rWuOqWiizvl57OARabFaaQhZ7R62EmOB4p5Tr1ATOXbr4pO35OinEkmJzJz0TqtoFX70K5Pjscm4IpuJ1iPPL5qJkIb+v1Q3x8N399ibUXIyR5z4hPnlpehYsXdGge5FbUSbMIY00maZR3VUXp1FYBN1NNKzU8c9NqpViCh0HIlZy6oUkUAhYSjWpKo/CMR0G+FD3u2nHKmI+8dfAK2GKU+kPGDl0TtSuxmb3ADtVl5EO2dVD33VTCWEQ2o4MY5vEZy4yNMtyyio8zLpJ7c0StWLu5a4eNGO5bL44UjVuU3KMXFhXq0upRh1KjTaMLWsL+jxEfadDj2AgcZe7Ocehok54qVMyeOATKo9+cGx6I+27PwrVnfIK67PM2tD9jT/AJAj5zpQ/g6Pw6N8/wCRyKmamLdwgQOxQFpVEwf91N0zOmW5c2t2dNP0xptKoW5t8Qc1Xri7bOdFpM/ZCuNSgHa5xl3prUtWb2tVjcvyXwk0qRWKFV5ywhreAEecKTomDnqn76YG70TSo0AkoOyNvtjbadQhvwUTTzMeaW2rfga+CabOqSZKCVGf7io3m0nMuasGW9I4QeDThHwUxsS7NxVbSYwlzvZDZJnt/NVW4die532nOd5kladzK7Ha+rUuSTiow1rQYB6VrwSfJdP5UZLaOBmhGTbGFxbFhLXAggwQciCNxTZw4LaNqbDtrkzWp4XnLGOq7szGR8ZVN2vzfVWSaDhUb9kw1/5H0WOfjzj1sxyxSX7KK4JEuMqQvbN9N2GoxzHcHAg+qaFkKjrsrCglJV3QnU5IjqUqJhRLbA5M17s/VgBo1e7Jo7BxK0DZXN7b0oNUms7g7qt8hr4q129FrGhrGhrQIAAgBKroQwRj+zZHGkJULdjWhoa0NGWENAEcIXmHb1LDdVmEBpbWqCAIAh50HBeoisA55tmdDfmoBDazGv8A3m9R/wAGn95aYOhykXDs03ec0rVMiU3c5SQ0S17Rdi2Vb/dcQf8ArVx8wrlyZq4rOgeFMN/D1fkqNs09Ls6tT1NOoXDucGub6sqeasnN3eB1saZ1Y8+TusPWVm8+N44SX4/s1fD5VkkiVuhwPcUtZ7TLPazHFEu6cJq4wFy4yo6s1eya/wAbjTNIVNuAjWFVr/fGR7FX7qpUnVXJcvYvzWl0Xu62+NMW7d+ajLrbDnCG+aq1GScypSk/KEWuIHkc9ABznOk5/BSNSt0VGo/g0x3xDfWE3oU5PYmPKm5hjaTdXGT3N4+PwUguc0gZZLHjZXGLTOZTaWC4qUd1SnIH3qZkfwucsyDlP8ido9Be0Kk5Co0O/Vf1XejiupHs4suj0oDP5FHa2NPL8uCTalWlFlaK3y+2na0bVxuA17iCKdMmHl+7CdQBqSsgsb1lQdvDf4dimOfKtiu6TPsUR/G4n5BZzbsJ0JBH994VeTAsi/ZXkxqWy5OCI/LRQFHaz2ZO63fr4H81aaex7h1FtboX9G8AtcIeIOnskx4rFPx5w7RmcHHs3pcuBXFbzecsz589nY7WlWAzp1cJP3ajfza1aYqrzoUMezLn7rWv/A9p/NGPYGebAeqUi1pJgZngEuNSpHkiP062n/5FL/yBFjIX5GVx0r6Z0q0yP3mdYfw4x4pTYV0bO8LHGGE4CewmWO9R5lF5XbPdYbRqtbl0dbpKZ3YScdPwggeBTzlRaNrUmXNIZYQ4jfhM5HtYQ4H9Vx4JnBZMbh+P+f7YscnDIpr2X2o6Qo6sM1Bcltu9IwU3+20RP2m7j3qYrvXDnBxdM7mPJyVoaXlOM1X7phcdAFM3V1xzUc6uOCaDaJLYjQteKf0aKSpOJ3J5IAUk2yR0K4wxpJ3CZPBUq5uDVfUqnQCB49Vo8iSne39ql56Nmm/t7E12jS6Kmyn7x+sf6taP5vRdDxcPFObOd5efk1BCo2d+h/SONwKI7hSLz6wmNGpmr9yp2YbfYdk0iHPrdK7vqU3uE+EDwWdUzmFoaqjKndnqXkvtH6RaUK299Js/rAYX/wAQKmGFZ3zM7Qx2TqR1pVTH6tQYh/FjWh0ijIT2ef8AnPu+k2jX4NLaY/caAfWVT6LoKluVFxju7h3GvVP8ZhM9h7MddV2UWEB1RwaCdBOpPYBKchGVKpcc+P8AYVp5NcqLmxM0XwDqx2dMyNS3j2pfanNze2odVexr6bJl1N2KAPeLciB4KrUpdJPFSP7C6fR61GQQyghDCpCDKr/LTr2F0P8AIqejCVOvPwUTthuK0rjjRq/yFPBbFkzy245pzs6v0denUHuPa/8AC4H5Jq9K0yJCnZYbPzzcm/pNuy9oiXU2DHGrqLusHfukk9zjwWccjNoCTbPzDyTT39YjrU434gBA3uaB7xW383959J2dQx9YdGaTgcwQwmnB7wFh/L3ky/Z925rZ6MnpKL/uzIE/aacvAHejGTi+SK2k04sj9sWDrOsHM9knFTIMiN7J3xI7wQd6ttldCtSD255Z8Qd4SNpcM2hbubUjpBGMACQ4nq1mdjidPtOLdHgtrdrWqWNYsf7JiSNHNOlRvZ/qNQqfL8dSXOH+/Rp8PyOL4TJPaFUgpoysZU+bcVYcDIOYI4JxQ2KFzFJJHW42RtjSkYionb+08PUbrvKsm37httSnKTk0cSqbsfZjrmoXO9gHrO0kxOAHdlmTuGfCdHjYXkldGTysqxqhxyc2aHTWqZMaCZPBs4n+EGOJEJfk1sx20b9jI6r34n/cpMiR+EBveQj8qL0NH0enlEdJGQERhpRuiASOxo90k6fzNcm+gtjcvH1lcDBO6kND+8c+4NXUnSqC9d/ycqLbub99BueqkP8AD2wNK9OOzqvGSwgare+eof8ADx+3p/yvWCuVch4dGn8y9/gun0jpVpGP1qZxD0Llsdxc9Gx7j7rHO/C0n5LznyN2h0F5b1JyFRs/quOF3o4rfuVbD9DuY1+j1v8AxuTCSPNN1ULiSd5k+KvPM1s/He9IdKTHO/ed1W/F3kqHUK2bmWs8NtVq731A0HsY0fNzkSN0jR3NlhBzxSI4zkV575fcjqmzjI61F7opvG7fgeNzvjC9DDcFEcrtgsv6Bt3ktBLXBwElpaZkeEjxSJkuidXIAcvBCEg4jcPhpPYozajos654UKp/7ZTraFTKOJhRvKp+DZ90f/r1fVhHzVkVSRW3bPMj9EXelKgySTigy5G/cy9fFs/D9itUb5hr/wCpWDlpybZf2zqLoDx1qTz7jwMvA6FUnmHrzRuWcKjH/iaR/QFpdZ5xBRdlc3R5dIrWVwQW4KlNxa5jhII0cxw95rh5gq4VaVG/oAidcveqUahGY+9MZj3wJHXBxXvnQ5GC9pGvRb+k026D/nMHu/rDOPJYds+/qW1TEz9VzXCWvE5se3ePgeBTRlw0+mBx5q12iY2ZfVLGr0VYTTOYI6wg6VKZ95p/vOVeX7WpU6JqucMMSCM8XAN4kqEt6tC+pEESBm5pcBUpOOWIOPEx1/Zdo+D1jA/+l6xqikXONAEuFSDGuEtDDpWnq4DnM7s1Tl8NSkpQ6Zqw+c4RcZ9oSDau0a5e+W02mJ3MGZDG7i8gE+BJgBSu2NoNs6Yp0gBUjqtGYpNOYe6dXHUTqesdGAK7X2nTs6bWUQ3Fh6jcnBoP/MefekgET7ZAPshoNd5N7FrbQuRSYSXPJc97pOFs9eo8+PiSAtOsMeMezK280ucuiV5veSrr+4l89Cwh1V3GTIpg/adn4SV6KptAAAAAAAAGQAGQA7FD7A2RStKLaFAQxurj7T3n2nuO8n0yCmAq6oDlyZQ+ep36Awcbhnox6wZ4W5c97/0OiONcelN6w56j6LIjmk7RelLa86fZoqn37Ql3f0RDvWV5kDtFu3JK8nYDnT7FC5Hl0kfEIiy6MNpHKF6D5sqGDZ1D72J/4nk/CF53cYK0Tm35fm2LaFyS6gJwu1dSPzZ2btyCfoko2bmD1u4LiYkpDZ9w2owVGGWvAc0jQtIyKb3LjVOEGGjUjeeAQ47Eb0SdN2Q7kYnIqJt7zin7K4O9SUGhozTGV1m9o7yojnDqYdmXXbSw/icG/NSjqgNQdxVb53a+HZlQfafTb/GHf0qxroSPZgFQ5JEpQlJOSS6NCNR5ibzDXr0z71IOH7j4/rWvNfLlgXNLc4NoMH22VGfw4v6Vu9A5owWrKMr+oeY81mvOhyGp1WVLugAyqxpfUYB1aoGbnDg+M+2OK0Nrs0jc0cbHtOjmub+IEfNGvQvJraPL1jdvovFSmcLhv1BB1aRvBGRB1Vwfyqo9CXx9aRh6IhxziPamDSjj146k4VTq1PC4g6gkHwMJNJHJKHRoljjPs64ruqPc95LnOMknUkrceaewp0dniqz/AN2u52N28Bj3Nawdg17ysOwxmVu3NNQP0GkXaTUI8XlNjW7YmV/TSLxRZASzSki5GDoUeytaMt59bjqW7fvvd5NA/qWQErTOe2tL7cdlQ+rB8lmLUJadFuP7bOJWuck72OT13901Wf8AUaz/APSyGVrnNRai52bfW598lo7C+lDT5tHkhHsmTSMnq6o1IwEk+dDkd44diMDohY56jsarWWtEUzkabAzuLRB8k6oU4EBUDmprVq1s3pTLGEtpcQwZQTvAMgK93l0GCBqrmvx7Mre2MEcVCEQrirykQu6hBaRuJ9VVOeO+myot3vrT4NY78wrRdHLxWb88d3NS3pfZpuee9zgB/IUMiXGx8W5UZ8GJF7U9bQc4SBlMSSBn3aojLRzpiMjGo9FlkbESPIavgv7Y/wCa1v45b/UvRVJeYrWqaVZjtCx7XfhcD8l6bpvBAI0IBHjmjj6aKc3aY5RahhEa5EqPTpbKr0ebeUdLBdXDeFaoP4yo8EKa5fU8O0Lkf5k/iaHfNV+VTLUmbI7igznSV6H5vRGz7b9k0+ea87Bei+Q5/QLX9iz4JsfbK83SLEShrOgHuSbUF2eqVZWyi9GM88j/AK+gOFJx83/6LPsWSvXO+/8ASqY4UB6veqXaWFSrmxjnDe7Ro73HIearyXzdGjHXBWNgtZ5i7iPpTf2Tv5wsrr27mGHtLT2jXuO8dy0TmWqRWuBxpsPk4/mhjX1UTM/obKny5sOgv7mnEDpXOH6tTrj+b0UGCtD547MNvKNQ6VKbQ7vpug/wuaqFeYOkf0c4MRwyZOGcpKk1TYccrijY+aLajW2L6cy9lV2W8NeA4euJXqhT952ZO7gsV5o70Mvgx2lVjmj9ZvWb8Hea3ZlLe5WKS4mfJGpEZK5cuWgpIzbF8yl1nmGtE953AcVnW2toC6uemDYdhDBOcBsxHAySgXITfSHgvZEilLn7zjPyTawoTjP+Y4eRXLlS+y70K07UOaQ4Yhifkex0ZFa/yO2n0tswEEFgFOZmcLRB8kK5FIrm9FhpjInwSDygXIR7FfRg3Oa2No1u3oz/ANtv5KqoVypyfczZj+xHBeiuQx/4fa/sWfBcuRx9iZukToKJWzBXLlcuzOZXzgPoMuyKob0ppM6N9Rrn0QJdALAdZnMghQd23HTBxY3ZAPqfWW/c0U+rT/eauXIXc+JbVQTEaFHDTPWiNXDK2y3EVQQ7uYFYubSvSfc1BTa1rhSl76bSxj+sMmsJyzOvZohXKJ1NR/3QsleNsec81tNtRqb2VS3we0/NgWRBcuSZl9Q/jv6DcuQnISnZ4a1xFS4iWtGbKU8PtO7d27irxVqHUoFyeqM8pN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QSEhUUEhQUFRUXFBYVFxUUFBQUFRUXFBQXFhQUFBcYHCggGBolHBQUITEhJSkrLi4uFx8zODMsNygtLisBCgoKDg0OGxAQGiwkICQsLCwsLCwsLCw0LCwsLCwsLCwsLCwsLCwsLCwsLCwsLCwsLCwsLCwsLCwsLCwsLCwsLP/AABEIAQgAvwMBIgACEQEDEQH/xAAcAAAABwEBAAAAAAAAAAAAAAABAgMEBQYHAAj/xABIEAABAwIDAwkEBggEBQUAAAABAAIRAwQSITEFQVEGBxMiYXGBkaEyQrHBFCNSYpLRJHJzgqKywvAVY+HxJUOTo7MWM1Rk0v/EABoBAAIDAQEAAAAAAAAAAAAAAAECAAMEBQb/xAAoEQACAgICAgAGAwEBAAAAAAAAAQIRAyESMQRBBRMiMlFhcdHwsZH/2gAMAwEAAhEDEQA/AIgroSbiuBXEo5geFxak8SEuUIGwoQ1FD0cFRkBwrsKGUIKUALWowaigFGYwkjtQolNnQhwpWnQ45yciCOwp5XYzAHQYnDkJOsSeGqdYZstWCbV0R4C5P69owEAuLS72cpExME7h2oTsh249/pBneM0HhmvQHhmvRHFAhewgkHUFAkKqDsqkI7LohJQgLVFIDSHLrqUDa6bFdKa2LxQ66dCKqaShDlOROA7LwknlNnORHVCrEwcBbowg6IJZiAhCiyxE0UBopzC4BAljT6OuNNPIRHBK7DyGsIzMzE56wMzHciXN2GZNBc7gBPonGzKjajcYfnwgajdGvqrseJy2+jVhwctvoeW1HDnIEajeO1GqXLhJDASJPVdM9w4a5apndXLmkncBOeeR08VGXNd1OpLRm7rRmQTuaDxyK1KKSpG2MFHok3bbD5GZ3OYeqRukSiW1I034i9lIH2JIEg7iWyD4yom7vK/t9CYLcwBDiN8xmCJkFK2nKBlQBhp4jwgOnvacvyRa9jpliuXuc3qOa50EjMA5RpucO3sUJZcosMFwLHMye0kwRMZjxGaRrNpUyD9ZR3ghri2eOpA8AEx2jTZWb7TOkIOF7DDaoPukbndnH0RJMbot15WBGJsEESPPI5f3qm1QBxcW6NMHvAlw8FGcm9oZ9E73AB3tg4de4fiUiXgsDAYBcc/tHOZ4TxQcIy00UZMMZLoIAhQAgNJBECJGgYQOsJ7ECxZcTgzm5Mbg6YZFe0IhXSq6ZWA5ACucUWE6Cc4pGo9KFyQqBOiEqEBQALg1MKGlC1FIXNCBBUEJptS5wM6vtuyblPefVLKJv7wdMGEHqicQEwTEf32psUeUizDDlNJidjs4xirGSTqN26VJUKYyDBAO/Q8Z9Ak6ThpORjLTOQCR5pIXBBImIPVJGUmZaew6grU2dlIkK8ZYtCRl44h4zHkmNveNPWdkMTmcIfhJ/qlI3VyXgNA6wcRHdu/CT5Kum8cWVGuBc0kEO0ILcge/QIxVgeic23floa5hLThaQ4EEHFOR7jKcUtsOa1v1jJLRP1ZawyMutu7yFUDduwhs5CY7jmR55pejdVHYW4nEARBMtjgRpGisePWxVPZIX21BUmOpVG7RruIj7XYdVAYjMjLOctx7EvfUgH5ZggEfAjwIKUtbJ1Q9UaRPZM5nsy9U8YqKFbbY/wBgXmF7nk9Yx6GSp+o/pS9rMmtcXSNIOo9SqaAWx3Kx7CrBjXFx8d5nVVZI1ssi70SVJxnMYcukdxkbu/WUa2rZuacZDTk9zQ0Oz0EcAutzie8dhj7sZZ+DgmN5VOLI4YhpdnoyQQ13EzBI7VW4qa4sqz4lOJKlJuQYkRwWHjRyaDALpScojnohpipISTyiyUBRRCWlBiXAIAE2hAcSEFAQgAUIc4qpbfA+kTMEgd+/PsVrcqlynb9c3uGQGequ8f7zR433kpZV2+92TMiDIE+JDc07vKYcA5s65jujP0TDCDGUYp044REg8U8s7eBDiY4ifCPCFJujtwjZFvLmPLxmJmN+sx6py11NrHARLziz8MvQp5XoAiDJG4gfko+52flDcTuA3DuUWRPsb5UvSIqtZtJ6uXAA4gSOB4aZJnTMGOOR/JTNHYVZx0I+Kl7HkkZDnCVf89LV2IvGkVOtQz1Hju8VI2c06Lwci/LjDdDHGfkFN7Q5MFplvqJhQlXZrwTi8/l2Jfmp6C8DWxrTpYnAD++GadVsnACMiI7Y1ckixzcmiDpMZxpkj0aAYJcCT26jw4lFysTg0OnX5a4hoJ3uPfu9AlxUDqcOkOxjvIc4SDwEn0SVrUEy4RJk9jQBA+KbsuXdczqch45nsEZIRFlonLOcEERBI46FKFyPswTSYTvHn2pSpRWHI1zZx5P6mNihASjqSTLYSgsI/JIPclHojkyCSIqrhVSfRrsKcroV6XJcyskS1DChKHAKr3Kqh7D+Bj0lTTSo7lC36r94Z8E+LU0W4dTQ95PUW1sJcNwy1By/28lfBsinhEAZeipPJR2ECdxOXEbitDtnS1Ce5Ho8MdJkWdiNJzCXpbKpjcE+MkLmtUSRppiAtGjcEL8IyhK1CUhVJTPQVCxrVoh2UKMvNktPBS5CbVmdqV7LVEqlfZABRGbBDuMKwVKWfFHpCEiewTxoqm0NktpMLhkdyq9F+GQYzMZK9coRLSFQqjZqtAGUjTvy+C14XZyPJjxLpaswsa3g0D0ThjJSmELtFz5O3ZwW7E3MSNRqXcUmSlTAMn002qtUk7NIVKSviw2O4QAIyGENACOCABHXKaIJkgIeUdlT+iFweHVA5uNgiGzmAd4KEtlH/wAMB6ao4SHsZA7fe/lRUlFpnV+GePDNKSl2la/9C8kqOM5ZhoA7JOfz9FfLeAFX+TuzhRYcOhIMHu0U5SdGpCa7dnZxx4xpjgNjNE6YDWOxI3O0WgEEjLtUQ7aLSTDh5ot10Wx/ZOm5b2JJxB0UCdoCdyGltDKQg5lqgvRPxGvl+SaVHDsUbV2kY4fNN23U6lDlZEku2SjiJ0XPI4JG2qNyJIS9YooDkiv8oaZwkjgqHajFWbEziGmU55BafXpB8jsKqFLYvRVmnfiy4TxKthJQTOdlxvJNInLq1dSIDozEggyEQNUfs2vUc1/SuLj0hiezIxwGidiosklvRwvNwLDmcE7qv+CsJtUKULkGGVEkZbGznIHPS1Smm7mqxEserlyBCg2DK5AQhUolgApzfY3Ws0zm0mf78U0AU/yVp4nOYcwYJB0iYdPojxs6PwrMsfkJv2n/AGK8lrV7LVvSZudieM5IDs2+kHxUDyhuXsk4nAZ6K91KQa4tAgACBwEZKK2hshjzLmg96dOtM7/3tyXsya52pVfvcRxMpj07yci6e8rUL60DRAYCO6B4FQFxQe8wKWvb8AtMcsEujO/GnJ/cVzZty+dTwzzV92bZPNMGM4zSeytg4R1mtE9mauOzLcClELLkqctGuCcI7Ms29dvpvw5qHN9UIJBKvHKPZ4NRxiMlBm1LDm0EeSuxThFbRRlw5JvvRCUtsVW7yQOIlSGz9uPLgMR7tFIUYJ9geLgfipW02Ox+bmAHjA+SM5wfSBDDkj2yT2FVL2y5QvKJ1Rl03Dm17RA7Wkh3yVjtqQYCB3IXWDajRVIl7PYzyAJEmFV9yLYVCdsrt11XFo3fE5n1Kb4kN0+XOPEk+qSCqo8pnn8zJKX5bFHVFza0JMNRaoRpFLQd1dIPqJNEqNKdIKRLdIi40QFBKUlBy8rsZRUUOUJQoHqZ5L3gZW62jgR45EfBQeJD0kKFuGfy5qX4NGfIJLjP5IrRiHyUJyZvnVQ/GZjDHjP5Ky0XhqZbZ6bFlU4co+xi/ZYdrKKzZzW6ATxTi4vwyZKrd/ttz3hlI5n0TOUUaIqT76J8W44p7bthhTDZlMNpDEetv4p99LZhkFGH5Ysm3pFZ2vQlxJTe1sg8CYhSV3XY5+EkZlQzLg0XET1SSAfHJJKrsuv0StPZgGgHigcwtywx2hKUb8ETK43Qd/fwU0yNsa1ZBSLrzAx4J1BDRwlOSdZ4EqrVHEoXRyvN8pY417fQIppMtXAlFfmlR50EhEK5zUU00SCNSAivrBdUppN1NOgkoQiFKIpKQgQFFqIKjgkiVAi9N4SmRTQNSzXqALHyReA944hp8j/qpq/vMMKE5L7PquJqtbFNodie4hrdJgE6lSNZuJwn+5TU0rO98PneOvwRO1bshsuMI3J63yL953lDtbZuNzd+GTHbBj5JPZjLqk2TTbUE6B0OjxyKTtnUtjnbto5wBbUe0j7LiJ7wq5ebbqUmhmIznJIzI/NT11yla1sVbeq08Yy89PVQFa6s6hxOc4HgQSfMZJ6/I/GXaGtkHVage9zo4TA8Y1U9cvGHio+12nSGVKlVqeGXml61rWuOqWiizvl57OARabFaaQhZ7R62EmOB4p5Tr1ATOXbr4pO35OinEkmJzJz0TqtoFX70K5Pjscm4IpuJ1iPPL5qJkIb+v1Q3x8N399ibUXIyR5z4hPnlpehYsXdGge5FbUSbMIY00maZR3VUXp1FYBN1NNKzU8c9NqpViCh0HIlZy6oUkUAhYSjWpKo/CMR0G+FD3u2nHKmI+8dfAK2GKU+kPGDl0TtSuxmb3ADtVl5EO2dVD33VTCWEQ2o4MY5vEZy4yNMtyyio8zLpJ7c0StWLu5a4eNGO5bL44UjVuU3KMXFhXq0upRh1KjTaMLWsL+jxEfadDj2AgcZe7Ocehok54qVMyeOATKo9+cGx6I+27PwrVnfIK67PM2tD9jT/AJAj5zpQ/g6Pw6N8/wCRyKmamLdwgQOxQFpVEwf91N0zOmW5c2t2dNP0xptKoW5t8Qc1Xri7bOdFpM/ZCuNSgHa5xl3prUtWb2tVjcvyXwk0qRWKFV5ywhreAEecKTomDnqn76YG70TSo0AkoOyNvtjbadQhvwUTTzMeaW2rfga+CabOqSZKCVGf7io3m0nMuasGW9I4QeDThHwUxsS7NxVbSYwlzvZDZJnt/NVW4die532nOd5kladzK7Ha+rUuSTiow1rQYB6VrwSfJdP5UZLaOBmhGTbGFxbFhLXAggwQciCNxTZw4LaNqbDtrkzWp4XnLGOq7szGR8ZVN2vzfVWSaDhUb9kw1/5H0WOfjzj1sxyxSX7KK4JEuMqQvbN9N2GoxzHcHAg+qaFkKjrsrCglJV3QnU5IjqUqJhRLbA5M17s/VgBo1e7Jo7BxK0DZXN7b0oNUms7g7qt8hr4q129FrGhrGhrQIAAgBKroQwRj+zZHGkJULdjWhoa0NGWENAEcIXmHb1LDdVmEBpbWqCAIAh50HBeoisA55tmdDfmoBDazGv8A3m9R/wAGn95aYOhykXDs03ec0rVMiU3c5SQ0S17Rdi2Vb/dcQf8ArVx8wrlyZq4rOgeFMN/D1fkqNs09Ls6tT1NOoXDucGub6sqeasnN3eB1saZ1Y8+TusPWVm8+N44SX4/s1fD5VkkiVuhwPcUtZ7TLPazHFEu6cJq4wFy4yo6s1eya/wAbjTNIVNuAjWFVr/fGR7FX7qpUnVXJcvYvzWl0Xu62+NMW7d+ajLrbDnCG+aq1GScypSk/KEWuIHkc9ABznOk5/BSNSt0VGo/g0x3xDfWE3oU5PYmPKm5hjaTdXGT3N4+PwUguc0gZZLHjZXGLTOZTaWC4qUd1SnIH3qZkfwucsyDlP8ido9Be0Kk5Co0O/Vf1XejiupHs4suj0oDP5FHa2NPL8uCTalWlFlaK3y+2na0bVxuA17iCKdMmHl+7CdQBqSsgsb1lQdvDf4dimOfKtiu6TPsUR/G4n5BZzbsJ0JBH994VeTAsi/ZXkxqWy5OCI/LRQFHaz2ZO63fr4H81aaex7h1FtboX9G8AtcIeIOnskx4rFPx5w7RmcHHs3pcuBXFbzecsz589nY7WlWAzp1cJP3ajfza1aYqrzoUMezLn7rWv/A9p/NGPYGebAeqUi1pJgZngEuNSpHkiP062n/5FL/yBFjIX5GVx0r6Z0q0yP3mdYfw4x4pTYV0bO8LHGGE4CewmWO9R5lF5XbPdYbRqtbl0dbpKZ3YScdPwggeBTzlRaNrUmXNIZYQ4jfhM5HtYQ4H9Vx4JnBZMbh+P+f7YscnDIpr2X2o6Qo6sM1Bcltu9IwU3+20RP2m7j3qYrvXDnBxdM7mPJyVoaXlOM1X7phcdAFM3V1xzUc6uOCaDaJLYjQteKf0aKSpOJ3J5IAUk2yR0K4wxpJ3CZPBUq5uDVfUqnQCB49Vo8iSne39ql56Nmm/t7E12jS6Kmyn7x+sf6taP5vRdDxcPFObOd5efk1BCo2d+h/SONwKI7hSLz6wmNGpmr9yp2YbfYdk0iHPrdK7vqU3uE+EDwWdUzmFoaqjKndnqXkvtH6RaUK299Js/rAYX/wAQKmGFZ3zM7Qx2TqR1pVTH6tQYh/FjWh0ijIT2ef8AnPu+k2jX4NLaY/caAfWVT6LoKluVFxju7h3GvVP8ZhM9h7MddV2UWEB1RwaCdBOpPYBKchGVKpcc+P8AYVp5NcqLmxM0XwDqx2dMyNS3j2pfanNze2odVexr6bJl1N2KAPeLciB4KrUpdJPFSP7C6fR61GQQyghDCpCDKr/LTr2F0P8AIqejCVOvPwUTthuK0rjjRq/yFPBbFkzy245pzs6v0denUHuPa/8AC4H5Jq9K0yJCnZYbPzzcm/pNuy9oiXU2DHGrqLusHfukk9zjwWccjNoCTbPzDyTT39YjrU434gBA3uaB7xW383959J2dQx9YdGaTgcwQwmnB7wFh/L3ky/Z925rZ6MnpKL/uzIE/aacvAHejGTi+SK2k04sj9sWDrOsHM9knFTIMiN7J3xI7wQd6ttldCtSD255Z8Qd4SNpcM2hbubUjpBGMACQ4nq1mdjidPtOLdHgtrdrWqWNYsf7JiSNHNOlRvZ/qNQqfL8dSXOH+/Rp8PyOL4TJPaFUgpoysZU+bcVYcDIOYI4JxQ2KFzFJJHW42RtjSkYionb+08PUbrvKsm37httSnKTk0cSqbsfZjrmoXO9gHrO0kxOAHdlmTuGfCdHjYXkldGTysqxqhxyc2aHTWqZMaCZPBs4n+EGOJEJfk1sx20b9jI6r34n/cpMiR+EBveQj8qL0NH0enlEdJGQERhpRuiASOxo90k6fzNcm+gtjcvH1lcDBO6kND+8c+4NXUnSqC9d/ycqLbub99BueqkP8AD2wNK9OOzqvGSwgare+eof8ADx+3p/yvWCuVch4dGn8y9/gun0jpVpGP1qZxD0Llsdxc9Gx7j7rHO/C0n5LznyN2h0F5b1JyFRs/quOF3o4rfuVbD9DuY1+j1v8AxuTCSPNN1ULiSd5k+KvPM1s/He9IdKTHO/ed1W/F3kqHUK2bmWs8NtVq731A0HsY0fNzkSN0jR3NlhBzxSI4zkV575fcjqmzjI61F7opvG7fgeNzvjC9DDcFEcrtgsv6Bt3ktBLXBwElpaZkeEjxSJkuidXIAcvBCEg4jcPhpPYozajos654UKp/7ZTraFTKOJhRvKp+DZ90f/r1fVhHzVkVSRW3bPMj9EXelKgySTigy5G/cy9fFs/D9itUb5hr/wCpWDlpybZf2zqLoDx1qTz7jwMvA6FUnmHrzRuWcKjH/iaR/QFpdZ5xBRdlc3R5dIrWVwQW4KlNxa5jhII0cxw95rh5gq4VaVG/oAidcveqUahGY+9MZj3wJHXBxXvnQ5GC9pGvRb+k026D/nMHu/rDOPJYds+/qW1TEz9VzXCWvE5se3ePgeBTRlw0+mBx5q12iY2ZfVLGr0VYTTOYI6wg6VKZ95p/vOVeX7WpU6JqucMMSCM8XAN4kqEt6tC+pEESBm5pcBUpOOWIOPEx1/Zdo+D1jA/+l6xqikXONAEuFSDGuEtDDpWnq4DnM7s1Tl8NSkpQ6Zqw+c4RcZ9oSDau0a5e+W02mJ3MGZDG7i8gE+BJgBSu2NoNs6Yp0gBUjqtGYpNOYe6dXHUTqesdGAK7X2nTs6bWUQ3Fh6jcnBoP/MefekgET7ZAPshoNd5N7FrbQuRSYSXPJc97pOFs9eo8+PiSAtOsMeMezK280ucuiV5veSrr+4l89Cwh1V3GTIpg/adn4SV6KptAAAAAAAAGQAGQA7FD7A2RStKLaFAQxurj7T3n2nuO8n0yCmAq6oDlyZQ+ep36Awcbhnox6wZ4W5c97/0OiONcelN6w56j6LIjmk7RelLa86fZoqn37Ql3f0RDvWV5kDtFu3JK8nYDnT7FC5Hl0kfEIiy6MNpHKF6D5sqGDZ1D72J/4nk/CF53cYK0Tm35fm2LaFyS6gJwu1dSPzZ2btyCfoko2bmD1u4LiYkpDZ9w2owVGGWvAc0jQtIyKb3LjVOEGGjUjeeAQ47Eb0SdN2Q7kYnIqJt7zin7K4O9SUGhozTGV1m9o7yojnDqYdmXXbSw/icG/NSjqgNQdxVb53a+HZlQfafTb/GHf0qxroSPZgFQ5JEpQlJOSS6NCNR5ibzDXr0z71IOH7j4/rWvNfLlgXNLc4NoMH22VGfw4v6Vu9A5owWrKMr+oeY81mvOhyGp1WVLugAyqxpfUYB1aoGbnDg+M+2OK0Nrs0jc0cbHtOjmub+IEfNGvQvJraPL1jdvovFSmcLhv1BB1aRvBGRB1Vwfyqo9CXx9aRh6IhxziPamDSjj146k4VTq1PC4g6gkHwMJNJHJKHRoljjPs64ruqPc95LnOMknUkrceaewp0dniqz/AN2u52N28Bj3Nawdg17ysOwxmVu3NNQP0GkXaTUI8XlNjW7YmV/TSLxRZASzSki5GDoUeytaMt59bjqW7fvvd5NA/qWQErTOe2tL7cdlQ+rB8lmLUJadFuP7bOJWuck72OT13901Wf8AUaz/APSyGVrnNRai52bfW598lo7C+lDT5tHkhHsmTSMnq6o1IwEk+dDkd44diMDohY56jsarWWtEUzkabAzuLRB8k6oU4EBUDmprVq1s3pTLGEtpcQwZQTvAMgK93l0GCBqrmvx7Mre2MEcVCEQrirykQu6hBaRuJ9VVOeO+myot3vrT4NY78wrRdHLxWb88d3NS3pfZpuee9zgB/IUMiXGx8W5UZ8GJF7U9bQc4SBlMSSBn3aojLRzpiMjGo9FlkbESPIavgv7Y/wCa1v45b/UvRVJeYrWqaVZjtCx7XfhcD8l6bpvBAI0IBHjmjj6aKc3aY5RahhEa5EqPTpbKr0ebeUdLBdXDeFaoP4yo8EKa5fU8O0Lkf5k/iaHfNV+VTLUmbI7igznSV6H5vRGz7b9k0+ea87Bei+Q5/QLX9iz4JsfbK83SLEShrOgHuSbUF2eqVZWyi9GM88j/AK+gOFJx83/6LPsWSvXO+/8ASqY4UB6veqXaWFSrmxjnDe7Ro73HIearyXzdGjHXBWNgtZ5i7iPpTf2Tv5wsrr27mGHtLT2jXuO8dy0TmWqRWuBxpsPk4/mhjX1UTM/obKny5sOgv7mnEDpXOH6tTrj+b0UGCtD547MNvKNQ6VKbQ7vpug/wuaqFeYOkf0c4MRwyZOGcpKk1TYccrijY+aLajW2L6cy9lV2W8NeA4euJXqhT952ZO7gsV5o70Mvgx2lVjmj9ZvWb8Hea3ZlLe5WKS4mfJGpEZK5cuWgpIzbF8yl1nmGtE953AcVnW2toC6uemDYdhDBOcBsxHAySgXITfSHgvZEilLn7zjPyTawoTjP+Y4eRXLlS+y70K07UOaQ4Yhifkex0ZFa/yO2n0tswEEFgFOZmcLRB8kK5FIrm9FhpjInwSDygXIR7FfRg3Oa2No1u3oz/ANtv5KqoVypyfczZj+xHBeiuQx/4fa/sWfBcuRx9iZukToKJWzBXLlcuzOZXzgPoMuyKob0ppM6N9Rrn0QJdALAdZnMghQd23HTBxY3ZAPqfWW/c0U+rT/eauXIXc+JbVQTEaFHDTPWiNXDK2y3EVQQ7uYFYubSvSfc1BTa1rhSl76bSxj+sMmsJyzOvZohXKJ1NR/3QsleNsec81tNtRqb2VS3we0/NgWRBcuSZl9Q/jv6DcuQnISnZ4a1xFS4iWtGbKU8PtO7d27irxVqHUoFyeqM8pN3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3982"/>
            <a:ext cx="1620737" cy="224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data:image/jpeg;base64,/9j/4AAQSkZJRgABAQAAAQABAAD/2wCEAAkGBxQTEhUUEhQUFhUUFRQXFxYUFxQVFRgXFhQWFhQUFxQYHCggGBolHBQUITEhJSkrLi4uFx8zODMsNygtLisBCgoKDg0OGhAQGiwcHBwsLCwsLCwsLCwsLCwsLCwsLCwsLCwsLCwsLCwsLCwsLCwsLCwsLCwsLCwsLDc3LCwsN//AABEIARIAuAMBIgACEQEDEQH/xAAbAAABBQEBAAAAAAAAAAAAAAAEAAIDBQYBB//EAD8QAAEEAAQDBQYEBgAEBwAAAAEAAgMRBBIhMQVBURMiYXGBBjKRobHwFMHR4QcjQlJy8SRTYoIVFjNjkqKy/8QAGQEAAwEBAQAAAAAAAAAAAAAAAAECAwQF/8QAIxEBAQACAgICAgMBAAAAAAAAAAECEQMSITETQQRhIjJxUf/aAAwDAQACEQMRAD8AyzcInfgvBXDMOpRh1LbbPvwPgonYNaKTDoZ8Kyyi5aoH4VRugV5JAhZIFOmm1U6FRPYrKSNBzNWmLPIC9iGkarrC8OdIRo6nOyt03NXvsNAUpHNj7rWhx0FnUE83X09KRcpEa2z7oHDcGupBA+KfCaWjZjJHWCRsNA0EWAayg7qCF8EhymLvU3vNdltxoEgbbaomRXCxFg5Nld4WVVuIwLWDMC6tN8pNuF5aFciFNAarWweeo9KOoK0mcLq0EEiNZKqTDzI+ORMaHl6gkcmGVRvels0U71WYk2jZSgJglYqK7ENQpi1VhI1RNCwyxraWI2MSRPZpLGytO0bhkKd2amaEiu7JwwJJGhHxqwlQr1nWsBSMQcrUfOVWyuWdXjQsyDlj7rncm78+RP5I12pA3JUfFSQzs2s933j1J0sDmKJCe9Jy83QHiOMcTHlLjlZfvHm0tb8GoLBvFm9b7Gv8TYr0pKPBSEtoaigARex00V9w32Sc827u2P6tKUXKLxw2psKR+ILv6BmPk5oOnqQoOFwltvN00k+NjUAD4arYP9k2iwH/AC581H/5Ycd3ivDRT8jW8NZOWX3SWuJD3Od11qgTrQ3XIeIOa9zmjK05raDY6jQ61sN1rZfZVg2c7z5Kq4l7PgDTM++Q0IPUGvkVU5Ii8d+0OB4rmeWlpDv7eeovYm/hau4Zr+z+ayTsNLHZcbDa1rUUep2G3P0WohBytcQRmbetjzoFb45OcaHpjnJjXJ7VQRv1ULmIzKkWICqmiUHZK3kjQ3ZJaGw7WpIgxpJdYOzXdomPkQZxChfiVpkjEW+VDSSoaTEId86yrSJp3qunkU0kqCkes6qULjA5zaa7Kb1PhzpbP2M9mo3tzyXQGgN6n+4h2tLHMBLgBvmb9d16RweYtiLRev6qchPNcxmGaw0wN2GwqkxrD1TMQTd66rrA6tQs67+OeD5GBQNABRBjJChZBqp008IpgExr+45tb1r5WpnwqJkdpxll6ZjiuEo366gcvPl4FNwJFUOW5ux5DoNtPFWPGSNuda8/kqXhDrMng4a9bC24q4eSaWgCeAutTw1dDGU4NTg1IBOSFRvYoXRIwBMe1MghjSUzkk4nYV0yhfiEEcQoZJ0WqGvnUfaoLtVI1yyp7EF6jJXAnNaoPZt1R6EfVb7gUzS0u/uA+ACxIjsEeH+loYnmLDNDfec3fpvqpy/614fKzmxDRdkepUUfF4yaDwfC7WBxWExOJJILhG01ZoFx2sDzpOj9lcQwRubICHnvDYsrmb3s3souG5vbqmer1ekOn5jalRcQ9qGQnWzXSkfh8VliynU7G1TcT4AyYhxIDQRmrcjnSyx9+Wl2ZD7dQvNOJHmP0V1wzicUmodyWdw/svhw46NLeRs5vdIGvrfmFYYDgToWinZm+OhGuy1ymM9MpbfFmhXHcH/Kc4bjXT6LM8JZWYjY5fiLW7ZFnhLSaJBr8lRfgHRNd2ZaZKLgHC2WN9OZRjl1Z/Fc7oPG5TNchops4DyA0vAcQNACQCQB0UzV0dtuTLG45WX6TArpKYFwuRshLUi1ciKeVRUPI1JPkCSeyY96gLkY5qGnjSU4woiJDRIyEKKEzQntauxtU7GLO+wKwOIdmbCGtLZC4uP9QLAC2j6nRaY4YPAadMreaz+CFWeYa4g9DXJWjHuytJuyNeuwtRa7+LrcJoXHw0HmQB0UOJw4Gjd75nW1PhZTSgxj35XujrNRy315KI30dJw0gV5gkajQ730tR4djmuLTy+n6Kpj/ABJaGvcyyDZaDQPLundE8GdOw5ZnNdWzg0j0ITvlXba/wwY03lHw1TsZtpXknwtBbdUULir2UbRqbR5tB4ILis7o5WAODmy0ctatOxF87/VERs1OqlEbHNcXDvAaOIuq3pP2meLus7O0B7gORoen+lzMk42b66rhW+NcGXm2u500uXSmFWgXAVPaFgKICuJJyS5aSZMxlXHssJzyuhyDBtZRRcSRZafE1RTERBEtaoowio2rKmLwJyvaTsCD89VdYhweSRWpVJCEdhTR89FOWO5ttxZ9bpYxQ6ILGyNaLc4ADezSIfLQO+1IOTAse7MRZ03Job/03Sz35d2PkO3jMG/fNaghrtfJdbxiImyHsB5uY4D/AOVUjZsG6x368A0H8lIMPpq7NXUI3Gn8dek/DuIscKa9rq5jVPkde+6CwsDGkkNAdzIFfGlMHXaljl4c2JVRJi3EEaDfa+qtotZGjqRfpqqOZvePmfqtMIx5M7PX2YQmp9JrwtZHMaUwrpUbirRRcKnCFgKJBVQq7SSQKSomSeUmORT4ko4lp1pdoTFM1ifFEiWxKMsKO0NiYjI2LkTEQxqi4VXeHxMU4C5EFNSOlLudI6jRXO3aFzHss0eYH0VPO17eZLevRcupt6UtklXTcePBNfjxyAHjzWVxMpBsOUcGJdzcn0HyVq3YoclHJjw3nuqTtS7RtnyRuBwNG3WSpsg3atOHu7wd1KExrKkf/k76oqLceapeLcdjZipI5A5pGUg1o4OaDY8P0WnFLldRHPJJBQakQpcK5rxmY4OB5hEDDLTVntz6itc1ROarY4VNOETGoAhap0WzDJ/4dPZdYBSRhwySfY+sUvYJCBW34ddGGXfqPN7K1kSmEaPEAXexR1h9gjY1M1qm7Jdyo+PY7mRhR8Qx7IWF8h05DmfAIzEYYxxmWSmNG2b3nE7AN9F5h7VcTMrjroNgl0mlY7tehx4oSxRSjTOxpA9ErF6/Dkqb2LxXaYNjb70Zc0+Vkt+RV1HGSdrXkZ/2r3ePzhAHEOFtf7uhO1afJV0PAZAbJBF7N/NXkwdyBSZiAdCTfSv3RtGnMNhmsGny+inf+SY2A3f+/gpuwPVRavHFGwKi/iHCySLNXfiZo4b77X01V+TlCxftjj+4Im6uebd4NB0vzKviluU0XL16/wAlV7J8XdC/q0+8Oo/Veq8OmZKzPGbbt4g9CORXjmGjpbz+GuJP4l0Y2fFJYOotozNJHp816vLwzKb+3lY8mmzMKidAtZheFxzRseBkL2h3dNjUXsULjOASs1AzDq3f1bv9VxXCxtjlKzYhUgiRfYrvZKNtNAjEkjMiSNn1VTY04RokMTsi9ex44TslzIjYoHPIa1pc47ABaXhnsmAA6c9O438z+iWWUgxxuXpksNg3yHLG0uPgNPU8loG8BMGTMA6V+39rPHxPitngsO1opjQ1o2DRXqoeJkBpNaiwFjlyW+I3x4pPN8vEP4i489t2QNiNuvi9+pPwygLzrFRXa2HtbKz8ZiC82A8tbRBBNADUeSyeIxTA4hoJA51V+Q6LTtjJqqm7fQ72MxpimMZPdk2/yH7L0zDGwvNOAOi7Vrpmns9Qcotw00cPEGjp0XoHDZSAwFweHjMx7bDXt60RYdtbeVrzPycZvtj6ej+Ny+Ot9jZolCQP7lYOZmaqyaMXsuSOv2nhAOyle3UAc9K6puBZzOlC0Pj+EGZ8bjeRgJDbrMTRBIqxVfNa8fH3umfLyfHjtU8d43HECA5rn6jK0g6+NbUvP5re4uOpJu/yXpvFPYyfEuJg7POfec4NbQ/uLq105eKrcX/DPExxXo8k6Na7Un+4k6Uu7ixx4p4m687k5byMKxpHmtp/DZuV+ImI0igcB/k8aDz7pUMH8LMede43wz6epqltfYX2RxcDTHOIgztWyGtXuy5SAD0toux1W/y7mmXV6FgMPkgjG2VrWm9NhRpGwykt15fFQ4XDkjffU34o5mHAHXxKztVpVYjDxynvCndRof3VTjeFOZZ95vUD6jktBioSO8E/DSWNRqpy48clTKxiXRpLU4/g7X6s7run9J/RdXPePKfTonJj9sQ1qP4bwx0zqaKA95x2H6lD4aEvcGtFlxoBbvCYYQxhjfU9TzK9Lkz16eXhx9vaHhuBZAKa3U7k++715eSNljLiK+K5ERuTr4ogDTzXPb9uqSRE81QCBx2GEocx47hbWvO+dI4bknkP9qDDDMM2veN+nL5JG8xxn8L+1lFvysBFNaBt49FYv/hDhK0zX/m5eishrzKlAS0VeV4L+GkUEhLs5Y7cWN+RDhzVtjvZWPsuzjBGWiADrfJ7D13sbGyt64ICSNpOmnQ/t0RZNaG7vbzrBtcAWye8OY2I6p78OzmFovaHhJ1e0VzNbXzePz8AskcV7wOjm6EWN+XodPiuDl4rjd/T0+Dlmc8+xEMYcTYprd/Ho2/vZWXDcO+Z+Vgo7l1aNA2P1oKDhPDzPljYSD7z3DUCxuT5bDx816Dw3h7IWZGDxJO7j1JXXxYdcXFz8nyZfqIcLw1kTAxovqTqT4krmJw+lj1COkNaoObE/wBvxK0YoYBy+x4XyXS/p8f0tSwvoajxHj+qUbxd0BaZu4ZpRblCXUUi4pUkT7Jo+nRMZEQd/h+qnbrYKbIaPiN+tJ7N3P8AY/UpJx67/fUriNkpPZbAZW9q7d47vg3r6q7j1zXyP5IXGS5coGw0/wBKTBS3m8z1Tyu7ssZqaTRxa6+aJJ+Sjiek46gep8glVB8b7oZdF5r03d8gU97svhyHkkWXIT0FD6n8k9/ySgNZiP7kQ02gWxWdBQRkbcoToQTy3pyTY/n9B1Snog8iFDAb05oAtuoo7dFh/aX2PdJPE+Bwa3MO1a7SmUSCOuuUV0W6yLlCyUrJfZ45XG7gXhuEbCwMYLPM7WepR4+agbL8E90oCEoJgef7KJhHqp3yXy0+ai7HXXT6oM/7++qY6OllvaB5fjoYjLJHGzDzSu7N5jLnufGyEEjcWH6HRdZ2rXhhx72SH3WTxxSAgmgQQxrt9NTujZ68NP2uwPoVKFmH4jFR588mEc2MEl0glhHdPe1BcOfTVOdxvEjKHYVr84Bb+HnYSR1qQM8qtG4OtaCeQgggJRyk78/kq7hHF24iN9MexzHujeySg5r2hriO6SP6hqCioZr+lcvhzQQxzwGkjkD8kkNlIa4k7aD1SSpB8c4GhetrmFaaIQcjDdn9/CkbwiUkSXvv8lVCfAPIFHkXD4FGQPsF557eQ2+dqujdTXnx08zYH1TuL8Rbh4S515Y26kAuOg5Nbq53QBIDhK1jSXuAA3c4gAWep8x8U7O1wsEO/wATY+S81m41+JkZnc0R1mbGJMPni00/lyuAfMebiC1t0ATqncH9ne3zuFMY492VjWsc1vRrosolf/1VkHLMU9G9Fc+9AK8U6CTkUNhsOImNa26aKGZxc4+Jc7UlSOsuBb6pBFPo76BStZlOm5Ub4DduKlbPXig0jGncpF2uiRddHko53UQE0myb2P2SlcKHipIo/gpXxgiuSDMwwHqiCLQUehyk+RRUcl7pEwnFMKZcXjSMjskODhAfdWXSyu1Gt99ipJPZvFSPOVoNgDMZsxpriQC5wL2gE1XorbERuc7GubmLzjqGVzGEBmHiDaz6O01o9VRZMWMQ2QQSmZrs9ZXMzAMDHMG8bQRoDda7c057afQn2glxjITHNNC51a1D3CA0gNbIBmc/4eqdw7i+IZ+GdOHfzC1rezOe6fWZ0T2h2h6bXai4txyeMAdjLFTmmRsUjJXDKW5Q8BugIbXPfVXWA4+2XtJJLa6OGSVoe4EkMZQcG6Udb0HNF3rzDl/aX2Mkc+DPv2s+Ik9HTOy/IBaWOPK49HC/UfVVvsfguywWGjIoiFl+ZGZ3zJVy7a/7b+FKax2Dimtr+gfXwA/VdQfDn/ypD/7rvkAkgWljX/Ovv9kuFyUXD/pP0UmPhAYCPC+pQPD3ntQDsbHxCZLLASZvI5T80VJH3hyA1tUvCJv5hjO7XOaf+11BXXEp6bpvsEGpuK8YBkdBFB2r2jvZh3RdUPdNnUGiFJhYcZI1uYiIN7Puhoa4tDTnsDNXey0NAQOSPwAokuNk6n6KxiktNRuQnVyfE4V3dUyV2idC2tUEdO6hZQV6o7fcaKEwVqEAi3X7+KZK0aFKN1lNxBJ+P2SkYhqma7RNi91cBQQTE2CHfH9kW0gixt9/NdkjDhRQmBDmksPLUFAUPGIewmfIW3FiQ0OskBs4bkZmcNmyNytPIFo6rLRcXnikewCQtc83BlGYDv5g3XMSNKoagBayfirnfysVhCWyZY35e/Ee0NEEHkNyVnpuJdhbIX/iGNcWhsndxMGXUsEr6EkehFOINXunIuUFxbjcJnjjmwh7Ou920YDzmIpge15AN8ieYuuR/HsEwtZGWETYqsPCwgBzILH4hwaB3WBjQM3Ox1TsRw/EYsMy4KCLbPJPM1xeNCSWQ2XixtmCusBw1mHkzyyOmxMgp07gAA0bRRtGkcY6DzJJS1qQWrlrxdDSgKUGPnyxvPQEH6KtxuPLHBwGhO/hVpnEcTnY8AinZfmRp8VLIuDS/wDDa7uc93xOnyCSkw7QGho5NSRBVkG54nDoPoqiHfxGqteGS2FVYx4ZKQOv1VAHHNlxoP8Azb+NfsrPGYonw1AVZxBneZJsWPafQ6H6qWeS3gcr+aQq1Fgd2zZs6qxY41puANlWxnVGRYgNsAKjHtbdeClaFVQYw3r8FYCS9UjTJrzQUbXFQ4l96ckB3DvF3SdK/Xb9U2Btfe37p0jdEGdhX6adVJfVV+ClyuII5/Xmj8SaGbogkTpMu6inkIe1w56EfNQSyFwzfYUjHWK0Pj18B0CAjxAzOdGXFocQ4OBIPgLHK1V4jgbyS2R0cjS8Fpe3vNBIBGm5AGhvcm1ZY8EtD+bN/wDE80Rh5BI3eyEbDJwcFc2dzchDHBzWyA0GxhwfVAWe9Qou11ICs28Ie2N2aV8psFub+kAVQVjKSN0N/wCJZTQ16otIHicA6SIZdHss1W+9Aqr4bKXNfYohwFc7GUkEclsYZwRYrXfkVnuLYfLiGuG0wonlnYNPi36KKD8Fq0+BI1STOGSANLuVn6pIArCP1HQ9NP8AQQvG4i1zTyI35aKXsy0nTS7CnxLDLEb5UbVgBinAtB+KFz0RXQIl4HZ+SD4aQ6TKdw7bwKm+yaLCNBaD0GqHbJZJ6k/AbqfiD8rcrTXX9FXwgg/Z0VGtIY738/v75Lsshv6J0QOUkDfl9/eqZA6nbajqka0wzDlAO/NMmZX6qSGUHXoFwEnXryRTMZy/L8vFSnb7ryHgpI4qTimFTlp4vmrhpsIHG4fS28ta+qfgZSRXRAQ4qINOnPcfmh42EO0/ZWb482iTYABQUgI1hNjqOfPqVX4JpjflJ2OnkrVwooDjEdVIOWh8kEk4jH/XvQ28eqpzFWp1J1+wdFc4XEgiuqgkwpNg+iZBcNPW6k4pEXxdyi5jg4D1p3/1JQOLaWHRTcNnI1JtIKZkxbh2FwId3rB3zAkfUpLntHOC/L1c4iuvd/MpJBo8awgXXTzo7rmGluNzfAo2Roew/wC/9lUGKmLNRz0VhBFJYI8PmhOC4dnavlcSZI3EMZdBocBbyOZ/RLtaOYc90BgsK9+KbJARoKkB2Lc3P5/BSI1GFj7R/fKKOGGbKB52eQUohaO8dCOafgwMziL/AGVAXdBcEQKad1P2Wnog4iwlZT5mii4dN1FgGd3VSSivJIxAXCmxldJ8EDTkjtEDhLDiPii2a+aa9lbI2NJNQpAbTQ/RMG6VBs7VBK4VlPNFS2dv2KqprBu/IoIGWmN9EUDt+itoXBzQhsVHnZfMfXqh8Dif0I8QiUJ+IYMOHzVOcO5gsjmtA6Tko3uFG9R97Jk894i8nHtaf+UJK9aJ+IC4jPauaKLFRSE12kT2g0dmkPPpV6pJSG0sHG4hu2bo8NjdKGO/se+OwCByG3NVHFeIQP0jxEJJcKa5wY4E7DI6jaHnw0zba6CWz3WFsdFjb0ZG9jzHH/kfM2g+JPnIDnsk7ocGGnWwAU4sLxYJGhlfqf6W6qkuYrEsjsmRlAuBOYHVotw8wN+iM9hXMllxJb/S2IHSgCc5P01WHdhpN2xu0AygCg0E2Kz+Izd7UnV1aBa/+GkBikmB0zsjNb0WE3r/AN6k42U7rLWjmbKdiX5QAFI2ENcXFCyi3XuPoqpjuHgkW7mjJHaH75ILCP8AgmyzlxodDSDkGcPPd9U6UkuojyUOAbpSMy2lQ60aLiZJIW77dQnDUWgyYE57ea4zdSlIqgDbXCeqkA1XHhBuByCxo+HPx6eiIiPLdOAF0UEDwrN72IpVWJi7N/gd/wAitA+OkHxLC522Nx8wggOK1ZY0ypYfEZ2m0NhZd2u2rTy6JwYG38b8AgmK9vsO9+IjyC+yjLQPB5DiAOf/AKTW+RK4j+Oz3OXDWg2vKr/Mri5r+T1tiO+np8WyA48P5LvRJJdZ5MHjRofT6p/sif8AiB/i/wD/ACEkljye4L9NlieXkoo+SSS2UeP1SwW7vJJJOqF4LZHRpJKaTjtlwe76JJJRUKNSpJKiqNRzbJJKaYcclLy9UkkJTHZQcj5FdSQGad7w81PJt/2FJJJNY/i/vt/wakkkvL5f73/WV9v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97" y="1894900"/>
            <a:ext cx="1501752" cy="22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encrypted-tbn3.gstatic.com/images?q=tbn:ANd9GcSOm9PXT6L_oy-39b9LzlNmXEU3xfFDRd4UPD7RWxH53pDTPKZv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52" y="1893982"/>
            <a:ext cx="3353848" cy="223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6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54" y="304680"/>
            <a:ext cx="8229600" cy="899777"/>
          </a:xfrm>
        </p:spPr>
        <p:txBody>
          <a:bodyPr>
            <a:normAutofit fontScale="90000"/>
          </a:bodyPr>
          <a:lstStyle/>
          <a:p>
            <a:r>
              <a:rPr lang="en-GB" dirty="0"/>
              <a:t>Origins of The Safety Net </a:t>
            </a:r>
            <a:br>
              <a:rPr lang="en-GB" dirty="0"/>
            </a:br>
            <a:r>
              <a:rPr lang="en-GB" sz="3600" dirty="0"/>
              <a:t>Experience &amp; Education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15" y="3574238"/>
            <a:ext cx="1981115" cy="19811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48" y="1480866"/>
            <a:ext cx="1507811" cy="2010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59" y="1518928"/>
            <a:ext cx="1459841" cy="1934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58" y="3665204"/>
            <a:ext cx="1679772" cy="16797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013" y="1713746"/>
            <a:ext cx="3050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Experiences in Professional Football began in</a:t>
            </a:r>
            <a:r>
              <a:rPr lang="en-GB" b="1" dirty="0"/>
              <a:t> 1988 age 16</a:t>
            </a:r>
            <a:r>
              <a:rPr lang="en-GB" dirty="0"/>
              <a:t>  (And Knowledge of Others , Nick &amp; Younger Brother Joe released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358" y="3574238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Embarked on Undergraduate study of </a:t>
            </a:r>
            <a:r>
              <a:rPr lang="en-GB" b="1" dirty="0"/>
              <a:t>Psychology 1997 Completed BSc Honours in 2004</a:t>
            </a:r>
          </a:p>
          <a:p>
            <a:r>
              <a:rPr lang="en-GB" dirty="0"/>
              <a:t>Completed postgraduate </a:t>
            </a:r>
            <a:r>
              <a:rPr lang="en-GB" b="1" dirty="0"/>
              <a:t>MSc in Sport &amp; Exercise Psychology </a:t>
            </a:r>
            <a:r>
              <a:rPr lang="en-GB" dirty="0"/>
              <a:t>May 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839" y="5427933"/>
            <a:ext cx="5151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Whilst assistant manager at Chesterfield FC  first contacted by Clinical Psychologist  </a:t>
            </a:r>
            <a:r>
              <a:rPr lang="en-GB" b="1" dirty="0"/>
              <a:t>Peter Leakey </a:t>
            </a:r>
            <a:r>
              <a:rPr lang="en-GB" dirty="0"/>
              <a:t>around  2002-3.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8735" y="5662993"/>
            <a:ext cx="297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Original Idea in 2009 after being sacked</a:t>
            </a:r>
          </a:p>
        </p:txBody>
      </p:sp>
    </p:spTree>
    <p:extLst>
      <p:ext uri="{BB962C8B-B14F-4D97-AF65-F5344CB8AC3E}">
        <p14:creationId xmlns:p14="http://schemas.microsoft.com/office/powerpoint/2010/main" val="24451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813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Introducing</a:t>
            </a:r>
            <a:r>
              <a:rPr lang="en-GB" dirty="0"/>
              <a:t> </a:t>
            </a:r>
            <a:br>
              <a:rPr lang="en-GB" dirty="0"/>
            </a:br>
            <a:r>
              <a:rPr lang="en-GB" b="1" dirty="0"/>
              <a:t>The Safety Net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04" y="2438400"/>
            <a:ext cx="596265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170988" cy="117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76" y="5429250"/>
            <a:ext cx="1180264" cy="1123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06" y="5841293"/>
            <a:ext cx="2694988" cy="8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5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Who and what is the Safety Net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Currently available to all Academies in Professional football (English)as a resource for Players, Parents, Coaches and other staff </a:t>
            </a:r>
            <a:r>
              <a:rPr lang="en-GB" sz="2400" b="1" dirty="0"/>
              <a:t>providing information and resources regarding mental health &amp; well being issues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97" y="1287194"/>
            <a:ext cx="319020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2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18" y="4575625"/>
            <a:ext cx="5345577" cy="20626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De-stigmatization</a:t>
            </a:r>
          </a:p>
          <a:p>
            <a:pPr marL="0" indent="0">
              <a:buNone/>
            </a:pPr>
            <a:r>
              <a:rPr lang="en-GB" sz="2000" dirty="0"/>
              <a:t>In raising awareness regarding the reality of the Mental Health &amp; Well Being continuum, the hope was that</a:t>
            </a:r>
            <a:r>
              <a:rPr lang="en-GB" sz="2000" b="1" dirty="0"/>
              <a:t> Mental Health issues would start to be seen as a normal consequence of competition demands of elite sport, life stressors and events and not as a sign of weakness.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The Objectives of the Safety Net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99324"/>
            <a:ext cx="3067050" cy="1485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662592"/>
            <a:ext cx="1447800" cy="197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502" y="2549551"/>
            <a:ext cx="47794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De-mystification</a:t>
            </a:r>
          </a:p>
          <a:p>
            <a:r>
              <a:rPr lang="en-GB" dirty="0"/>
              <a:t>At the time Mental Health issues were even more misunderstood than at present especially in the Football Community. I had a belief that </a:t>
            </a:r>
            <a:r>
              <a:rPr lang="en-GB" b="1" dirty="0"/>
              <a:t>engaging footballers</a:t>
            </a:r>
            <a:r>
              <a:rPr lang="en-GB" dirty="0"/>
              <a:t> with </a:t>
            </a:r>
            <a:r>
              <a:rPr lang="en-GB" b="1" dirty="0"/>
              <a:t>easily accessible </a:t>
            </a:r>
            <a:r>
              <a:rPr lang="en-GB" dirty="0"/>
              <a:t>and </a:t>
            </a:r>
            <a:r>
              <a:rPr lang="en-GB" b="1" dirty="0"/>
              <a:t>user friendly content </a:t>
            </a:r>
            <a:r>
              <a:rPr lang="en-GB" dirty="0"/>
              <a:t>might enable </a:t>
            </a:r>
            <a:r>
              <a:rPr lang="en-GB" b="1" dirty="0"/>
              <a:t>better understanding </a:t>
            </a:r>
            <a:r>
              <a:rPr lang="en-GB" dirty="0"/>
              <a:t>of such issues.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163" y="1442716"/>
            <a:ext cx="372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Silent Majority 60%</a:t>
            </a:r>
          </a:p>
          <a:p>
            <a:endParaRPr lang="en-GB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90558"/>
            <a:ext cx="2286000" cy="1535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502" y="189434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 Sport ? </a:t>
            </a:r>
          </a:p>
        </p:txBody>
      </p:sp>
    </p:spTree>
    <p:extLst>
      <p:ext uri="{BB962C8B-B14F-4D97-AF65-F5344CB8AC3E}">
        <p14:creationId xmlns:p14="http://schemas.microsoft.com/office/powerpoint/2010/main" val="33420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The Objectives of the Safety Net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Accessibility &amp; Confidentiality</a:t>
            </a:r>
          </a:p>
          <a:p>
            <a:pPr marL="0" indent="0">
              <a:buNone/>
            </a:pPr>
            <a:r>
              <a:rPr lang="en-GB" sz="2000" dirty="0"/>
              <a:t>To provide </a:t>
            </a:r>
            <a:r>
              <a:rPr lang="en-GB" sz="2000" b="1" dirty="0"/>
              <a:t>easily accessible and engaging resources providing educational information and support</a:t>
            </a:r>
            <a:r>
              <a:rPr lang="en-GB" sz="2000" dirty="0"/>
              <a:t> for mental health issues </a:t>
            </a:r>
            <a:r>
              <a:rPr lang="en-GB" sz="2000" b="1" dirty="0"/>
              <a:t>for Footballers and for individuals in close proximity</a:t>
            </a:r>
            <a:r>
              <a:rPr lang="en-GB" sz="2000" dirty="0"/>
              <a:t> to them.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800" dirty="0"/>
              <a:t>Continuity of care </a:t>
            </a:r>
          </a:p>
          <a:p>
            <a:pPr marL="0" indent="0">
              <a:buNone/>
            </a:pPr>
            <a:r>
              <a:rPr lang="en-GB" sz="2000" dirty="0"/>
              <a:t>At the same time to provide the opportunity to </a:t>
            </a:r>
            <a:r>
              <a:rPr lang="en-GB" sz="2000" b="1" dirty="0"/>
              <a:t>improve continuity of care by  providing a link through to other services </a:t>
            </a:r>
            <a:r>
              <a:rPr lang="en-GB" sz="2000" dirty="0"/>
              <a:t>(i.e.  PFA counselling network)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99" y="2401472"/>
            <a:ext cx="16002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3" y="1371600"/>
            <a:ext cx="1728745" cy="1728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58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Safety Net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1" y="1142995"/>
            <a:ext cx="8534417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559</Words>
  <Application>Microsoft Office PowerPoint</Application>
  <PresentationFormat>On-screen Show (4:3)</PresentationFormat>
  <Paragraphs>77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Performance &amp; Well Being:  High Profile Issues</vt:lpstr>
      <vt:lpstr>Origins of The Safety Net  Experience &amp; Education</vt:lpstr>
      <vt:lpstr>   Introducing  The Safety Net </vt:lpstr>
      <vt:lpstr>Who and what is the Safety Net for?</vt:lpstr>
      <vt:lpstr>The Objectives of the Safety Net  </vt:lpstr>
      <vt:lpstr>The Objectives of the Safety Net  </vt:lpstr>
      <vt:lpstr>The Safety Net Process</vt:lpstr>
      <vt:lpstr>Evidence base ?</vt:lpstr>
      <vt:lpstr>  The Safety Net Team  </vt:lpstr>
      <vt:lpstr>Thank you!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Richardson</dc:creator>
  <cp:lastModifiedBy>Lee Richardson</cp:lastModifiedBy>
  <cp:revision>80</cp:revision>
  <dcterms:created xsi:type="dcterms:W3CDTF">2006-08-16T00:00:00Z</dcterms:created>
  <dcterms:modified xsi:type="dcterms:W3CDTF">2016-10-05T17:42:06Z</dcterms:modified>
</cp:coreProperties>
</file>