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9" r:id="rId3"/>
    <p:sldId id="258" r:id="rId4"/>
    <p:sldId id="328" r:id="rId5"/>
    <p:sldId id="329" r:id="rId6"/>
    <p:sldId id="330" r:id="rId7"/>
    <p:sldId id="331" r:id="rId8"/>
    <p:sldId id="332" r:id="rId9"/>
    <p:sldId id="333" r:id="rId10"/>
    <p:sldId id="334" r:id="rId11"/>
    <p:sldId id="335" r:id="rId12"/>
    <p:sldId id="260" r:id="rId13"/>
    <p:sldId id="292" r:id="rId14"/>
    <p:sldId id="294" r:id="rId15"/>
    <p:sldId id="295" r:id="rId16"/>
    <p:sldId id="296" r:id="rId17"/>
    <p:sldId id="297" r:id="rId18"/>
    <p:sldId id="298" r:id="rId19"/>
    <p:sldId id="299" r:id="rId20"/>
    <p:sldId id="300" r:id="rId21"/>
    <p:sldId id="301" r:id="rId22"/>
    <p:sldId id="302" r:id="rId23"/>
    <p:sldId id="325" r:id="rId24"/>
    <p:sldId id="326" r:id="rId25"/>
    <p:sldId id="327" r:id="rId26"/>
    <p:sldId id="281" r:id="rId27"/>
    <p:sldId id="280" r:id="rId28"/>
    <p:sldId id="290" r:id="rId29"/>
    <p:sldId id="303" r:id="rId30"/>
    <p:sldId id="304" r:id="rId31"/>
    <p:sldId id="305" r:id="rId32"/>
    <p:sldId id="306" r:id="rId33"/>
    <p:sldId id="307" r:id="rId34"/>
    <p:sldId id="315" r:id="rId35"/>
    <p:sldId id="316" r:id="rId36"/>
    <p:sldId id="317" r:id="rId37"/>
    <p:sldId id="318" r:id="rId38"/>
    <p:sldId id="319" r:id="rId39"/>
    <p:sldId id="320" r:id="rId40"/>
    <p:sldId id="321" r:id="rId41"/>
    <p:sldId id="322" r:id="rId42"/>
    <p:sldId id="323" r:id="rId43"/>
    <p:sldId id="282" r:id="rId44"/>
    <p:sldId id="324" r:id="rId45"/>
    <p:sldId id="288" r:id="rId46"/>
    <p:sldId id="314" r:id="rId47"/>
    <p:sldId id="293" r:id="rId48"/>
    <p:sldId id="289"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392"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15AC25-2867-421B-B0DA-CA842CCEEEC9}" type="datetimeFigureOut">
              <a:rPr lang="en-GB" smtClean="0"/>
              <a:pPr/>
              <a:t>27/06/2017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ED8E35-D948-4DD2-9478-E8FE1AED7B86}" type="slidenum">
              <a:rPr lang="en-GB" smtClean="0"/>
              <a:pPr/>
              <a:t>‹#›</a:t>
            </a:fld>
            <a:endParaRPr lang="en-GB"/>
          </a:p>
        </p:txBody>
      </p:sp>
    </p:spTree>
    <p:extLst>
      <p:ext uri="{BB962C8B-B14F-4D97-AF65-F5344CB8AC3E}">
        <p14:creationId xmlns:p14="http://schemas.microsoft.com/office/powerpoint/2010/main" val="230309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809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So why is “character” seen as so important to the ABs?</a:t>
            </a: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What is character?</a:t>
            </a: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Write 3 adjectives that describe your character?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pPr marL="0" marR="0" lvl="0" indent="0" algn="r" rtl="0">
                <a:spcBef>
                  <a:spcPts val="0"/>
                </a:spcBef>
                <a:buSzPct val="25000"/>
                <a:buNone/>
              </a:pPr>
              <a:t>24</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9272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5732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defRPr/>
            </a:pPr>
            <a:r>
              <a:rPr lang="en-GB" altLang="en-US" dirty="0" smtClean="0"/>
              <a:t>Spiritually these values express Christ values –its about our very being – BEING</a:t>
            </a:r>
          </a:p>
          <a:p>
            <a:pPr eaLnBrk="1" hangingPunct="1">
              <a:defRPr/>
            </a:pPr>
            <a:r>
              <a:rPr lang="en-GB" altLang="en-US" dirty="0" smtClean="0"/>
              <a:t>- Present – being there, being a difference - Incarnational:</a:t>
            </a:r>
            <a:r>
              <a:rPr lang="en-GB" altLang="en-US" b="1" dirty="0" smtClean="0"/>
              <a:t> </a:t>
            </a:r>
            <a:r>
              <a:rPr lang="en-GB" altLang="en-US" i="1" dirty="0" smtClean="0"/>
              <a:t>“The word became flesh dwelling among us.</a:t>
            </a:r>
            <a:r>
              <a:rPr lang="en-GB" altLang="en-US" dirty="0" smtClean="0"/>
              <a:t>”</a:t>
            </a:r>
            <a:r>
              <a:rPr lang="en-GB" altLang="en-US" i="1" dirty="0" smtClean="0"/>
              <a:t> “let your light shine” </a:t>
            </a:r>
            <a:r>
              <a:rPr lang="en-GB" altLang="en-US" dirty="0" smtClean="0"/>
              <a:t> </a:t>
            </a:r>
          </a:p>
          <a:p>
            <a:pPr marL="162363" indent="-162363">
              <a:buFontTx/>
              <a:buChar char="-"/>
              <a:defRPr/>
            </a:pPr>
            <a:r>
              <a:rPr lang="en-GB" altLang="en-US" dirty="0" smtClean="0"/>
              <a:t>Excellent – in everything we say and do – we serve an excellent God, </a:t>
            </a:r>
            <a:r>
              <a:rPr lang="en-GB" altLang="en-US" dirty="0" err="1" smtClean="0"/>
              <a:t>Servanthood</a:t>
            </a:r>
            <a:r>
              <a:rPr lang="en-GB" altLang="en-US" dirty="0" smtClean="0"/>
              <a:t>:</a:t>
            </a:r>
            <a:r>
              <a:rPr lang="en-GB" altLang="en-US" b="1" dirty="0" smtClean="0"/>
              <a:t> </a:t>
            </a:r>
            <a:r>
              <a:rPr lang="en-GB" altLang="en-US" i="1" dirty="0" smtClean="0"/>
              <a:t>“not looking to your own interests, but the interests of others.” </a:t>
            </a:r>
            <a:endParaRPr lang="en-GB" altLang="en-US" dirty="0" smtClean="0"/>
          </a:p>
          <a:p>
            <a:pPr marL="162363" indent="-162363">
              <a:buFontTx/>
              <a:buChar char="-"/>
              <a:defRPr/>
            </a:pPr>
            <a:r>
              <a:rPr lang="en-GB" altLang="en-US" dirty="0" smtClean="0"/>
              <a:t>Relationship – compassion - Identification:</a:t>
            </a:r>
            <a:r>
              <a:rPr lang="en-GB" altLang="en-US" b="1" dirty="0" smtClean="0"/>
              <a:t> </a:t>
            </a:r>
            <a:r>
              <a:rPr lang="en-GB" altLang="en-US" i="1" dirty="0" smtClean="0"/>
              <a:t>“all things to all people”</a:t>
            </a:r>
            <a:r>
              <a:rPr lang="en-GB" altLang="en-US" b="1" dirty="0" smtClean="0"/>
              <a:t> </a:t>
            </a:r>
            <a:r>
              <a:rPr lang="en-GB" altLang="en-US" i="1" dirty="0" smtClean="0"/>
              <a:t>“Love your neighbour as you love yourself.”</a:t>
            </a:r>
          </a:p>
          <a:p>
            <a:pPr eaLnBrk="1" hangingPunct="1">
              <a:defRPr/>
            </a:pPr>
            <a:r>
              <a:rPr lang="en-GB" altLang="en-US" dirty="0" smtClean="0"/>
              <a:t>-   Confidentiality – trusted, safe port of call </a:t>
            </a:r>
            <a:endParaRPr lang="en-GB" altLang="en-US" i="1" dirty="0" smtClean="0"/>
          </a:p>
          <a:p>
            <a:pPr marL="162363" indent="-162363">
              <a:buFontTx/>
              <a:buChar char="-"/>
              <a:defRPr/>
            </a:pPr>
            <a:r>
              <a:rPr lang="en-GB" altLang="en-US" dirty="0" smtClean="0"/>
              <a:t>Humility – its all about Jesus</a:t>
            </a:r>
          </a:p>
          <a:p>
            <a:pPr marL="162363" indent="-162363">
              <a:buFontTx/>
              <a:buChar char="-"/>
              <a:defRPr/>
            </a:pPr>
            <a:r>
              <a:rPr lang="en-GB" altLang="en-US" i="1" dirty="0" smtClean="0"/>
              <a:t>Minimum standards: </a:t>
            </a:r>
            <a:r>
              <a:rPr lang="en-GB" altLang="en-US" dirty="0" smtClean="0"/>
              <a:t>Commitment to prayer, Servant heart, Pastoral gift, Accountable (reference), Adhere to safeguarding, Consistent attendance at sporting organisation outside of ‘event / match’, Commitment to ongoing development</a:t>
            </a:r>
          </a:p>
          <a:p>
            <a:pPr eaLnBrk="1" hangingPunct="1">
              <a:defRPr/>
            </a:pPr>
            <a:endParaRPr lang="en-GB" altLang="en-US" dirty="0" smtClean="0"/>
          </a:p>
          <a:p>
            <a:pPr>
              <a:defRPr/>
            </a:pPr>
            <a:endParaRPr lang="en-GB" dirty="0"/>
          </a:p>
        </p:txBody>
      </p:sp>
      <p:sp>
        <p:nvSpPr>
          <p:cNvPr id="146436" name="Slide Number Placeholder 3"/>
          <p:cNvSpPr>
            <a:spLocks noGrp="1"/>
          </p:cNvSpPr>
          <p:nvPr>
            <p:ph type="sldNum" sz="quarter" idx="5"/>
          </p:nvPr>
        </p:nvSpPr>
        <p:spPr>
          <a:noFill/>
        </p:spPr>
        <p:txBody>
          <a:bodyPr/>
          <a:lstStyle/>
          <a:p>
            <a:fld id="{F09DF386-0340-4392-82A4-A2A6AFB0562F}" type="slidenum">
              <a:rPr lang="en-GB" altLang="en-US"/>
              <a:pPr/>
              <a:t>28</a:t>
            </a:fld>
            <a:endParaRPr lang="en-GB" altLang="en-US"/>
          </a:p>
        </p:txBody>
      </p:sp>
    </p:spTree>
    <p:extLst>
      <p:ext uri="{BB962C8B-B14F-4D97-AF65-F5344CB8AC3E}">
        <p14:creationId xmlns:p14="http://schemas.microsoft.com/office/powerpoint/2010/main" val="4005115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From 14</a:t>
            </a:r>
            <a:r>
              <a:rPr lang="en-GB" baseline="30000" dirty="0" smtClean="0"/>
              <a:t>th</a:t>
            </a:r>
            <a:r>
              <a:rPr lang="en-GB" dirty="0" smtClean="0"/>
              <a:t> – 23</a:t>
            </a:r>
            <a:r>
              <a:rPr lang="en-GB" baseline="30000" dirty="0" smtClean="0"/>
              <a:t>rd</a:t>
            </a:r>
            <a:r>
              <a:rPr lang="en-GB" dirty="0" smtClean="0"/>
              <a:t> July 2017   168 countries, 1,300</a:t>
            </a:r>
            <a:r>
              <a:rPr lang="en-GB" baseline="0" dirty="0" smtClean="0"/>
              <a:t> athletes taking part – some countries only have 1 representative.  Team GB have 49 athletes of which 9 are from Wales.</a:t>
            </a:r>
            <a:endParaRPr lang="en-GB" dirty="0"/>
          </a:p>
        </p:txBody>
      </p:sp>
      <p:sp>
        <p:nvSpPr>
          <p:cNvPr id="4" name="Slide Number Placeholder 3"/>
          <p:cNvSpPr>
            <a:spLocks noGrp="1"/>
          </p:cNvSpPr>
          <p:nvPr>
            <p:ph type="sldNum" sz="quarter" idx="10"/>
          </p:nvPr>
        </p:nvSpPr>
        <p:spPr/>
        <p:txBody>
          <a:bodyPr/>
          <a:lstStyle/>
          <a:p>
            <a:fld id="{C408DA94-7F54-41A9-B9E6-4C0E20D7E9AA}" type="slidenum">
              <a:rPr lang="en-GB" smtClean="0"/>
              <a:pPr/>
              <a:t>29</a:t>
            </a:fld>
            <a:endParaRPr lang="en-GB"/>
          </a:p>
        </p:txBody>
      </p:sp>
    </p:spTree>
    <p:extLst>
      <p:ext uri="{BB962C8B-B14F-4D97-AF65-F5344CB8AC3E}">
        <p14:creationId xmlns:p14="http://schemas.microsoft.com/office/powerpoint/2010/main" val="877755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medals</a:t>
            </a:r>
            <a:r>
              <a:rPr lang="en-GB" baseline="0" dirty="0" smtClean="0"/>
              <a:t> for the Games.  On the back of the medals its in Braille. These medals have been made to last and not rust like the ones from Rio in 2016</a:t>
            </a:r>
            <a:endParaRPr lang="en-GB" dirty="0"/>
          </a:p>
        </p:txBody>
      </p:sp>
      <p:sp>
        <p:nvSpPr>
          <p:cNvPr id="4" name="Slide Number Placeholder 3"/>
          <p:cNvSpPr>
            <a:spLocks noGrp="1"/>
          </p:cNvSpPr>
          <p:nvPr>
            <p:ph type="sldNum" sz="quarter" idx="10"/>
          </p:nvPr>
        </p:nvSpPr>
        <p:spPr/>
        <p:txBody>
          <a:bodyPr/>
          <a:lstStyle/>
          <a:p>
            <a:fld id="{C408DA94-7F54-41A9-B9E6-4C0E20D7E9AA}" type="slidenum">
              <a:rPr lang="en-GB" smtClean="0"/>
              <a:pPr/>
              <a:t>30</a:t>
            </a:fld>
            <a:endParaRPr lang="en-GB"/>
          </a:p>
        </p:txBody>
      </p:sp>
    </p:spTree>
    <p:extLst>
      <p:ext uri="{BB962C8B-B14F-4D97-AF65-F5344CB8AC3E}">
        <p14:creationId xmlns:p14="http://schemas.microsoft.com/office/powerpoint/2010/main" val="2156109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2200" dirty="0"/>
          </a:p>
        </p:txBody>
      </p:sp>
      <p:sp>
        <p:nvSpPr>
          <p:cNvPr id="4" name="Slide Number Placeholder 3"/>
          <p:cNvSpPr>
            <a:spLocks noGrp="1"/>
          </p:cNvSpPr>
          <p:nvPr>
            <p:ph type="sldNum" sz="quarter" idx="10"/>
          </p:nvPr>
        </p:nvSpPr>
        <p:spPr/>
        <p:txBody>
          <a:bodyPr/>
          <a:lstStyle/>
          <a:p>
            <a:fld id="{C408DA94-7F54-41A9-B9E6-4C0E20D7E9AA}" type="slidenum">
              <a:rPr lang="en-GB" smtClean="0"/>
              <a:pPr/>
              <a:t>31</a:t>
            </a:fld>
            <a:endParaRPr lang="en-GB"/>
          </a:p>
        </p:txBody>
      </p:sp>
    </p:spTree>
    <p:extLst>
      <p:ext uri="{BB962C8B-B14F-4D97-AF65-F5344CB8AC3E}">
        <p14:creationId xmlns:p14="http://schemas.microsoft.com/office/powerpoint/2010/main" val="3331263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Chaplaincy Team.  However there is no chaplaincy centre to work from, so people will be left to try and find the hotels where teams are staying and try and have conversations there or just amongst the crowd at the stadium</a:t>
            </a:r>
            <a:endParaRPr lang="en-GB" dirty="0"/>
          </a:p>
        </p:txBody>
      </p:sp>
      <p:sp>
        <p:nvSpPr>
          <p:cNvPr id="4" name="Slide Number Placeholder 3"/>
          <p:cNvSpPr>
            <a:spLocks noGrp="1"/>
          </p:cNvSpPr>
          <p:nvPr>
            <p:ph type="sldNum" sz="quarter" idx="10"/>
          </p:nvPr>
        </p:nvSpPr>
        <p:spPr/>
        <p:txBody>
          <a:bodyPr/>
          <a:lstStyle/>
          <a:p>
            <a:fld id="{C408DA94-7F54-41A9-B9E6-4C0E20D7E9AA}" type="slidenum">
              <a:rPr lang="en-GB" smtClean="0"/>
              <a:pPr/>
              <a:t>32</a:t>
            </a:fld>
            <a:endParaRPr lang="en-GB"/>
          </a:p>
        </p:txBody>
      </p:sp>
    </p:spTree>
    <p:extLst>
      <p:ext uri="{BB962C8B-B14F-4D97-AF65-F5344CB8AC3E}">
        <p14:creationId xmlns:p14="http://schemas.microsoft.com/office/powerpoint/2010/main" val="2265390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These are the Welsh Athletes</a:t>
            </a:r>
            <a:r>
              <a:rPr lang="en-GB" baseline="0" dirty="0" smtClean="0"/>
              <a:t> that will be competing, some of whom if they don’t perform wont </a:t>
            </a:r>
            <a:r>
              <a:rPr lang="en-GB" baseline="0" smtClean="0"/>
              <a:t>have funding</a:t>
            </a:r>
            <a:endParaRPr lang="en-GB" dirty="0"/>
          </a:p>
        </p:txBody>
      </p:sp>
      <p:sp>
        <p:nvSpPr>
          <p:cNvPr id="4" name="Slide Number Placeholder 3"/>
          <p:cNvSpPr>
            <a:spLocks noGrp="1"/>
          </p:cNvSpPr>
          <p:nvPr>
            <p:ph type="sldNum" sz="quarter" idx="10"/>
          </p:nvPr>
        </p:nvSpPr>
        <p:spPr/>
        <p:txBody>
          <a:bodyPr/>
          <a:lstStyle/>
          <a:p>
            <a:fld id="{C408DA94-7F54-41A9-B9E6-4C0E20D7E9AA}" type="slidenum">
              <a:rPr lang="en-GB" smtClean="0"/>
              <a:pPr/>
              <a:t>33</a:t>
            </a:fld>
            <a:endParaRPr lang="en-GB"/>
          </a:p>
        </p:txBody>
      </p:sp>
    </p:spTree>
    <p:extLst>
      <p:ext uri="{BB962C8B-B14F-4D97-AF65-F5344CB8AC3E}">
        <p14:creationId xmlns:p14="http://schemas.microsoft.com/office/powerpoint/2010/main" val="4213849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19FA04C-081D-4F40-B8F9-B9070E0AB175}" type="slidenum">
              <a:rPr lang="en-GB" altLang="en-US" smtClean="0"/>
              <a:pPr/>
              <a:t>44</a:t>
            </a:fld>
            <a:endParaRPr lang="en-GB" altLang="en-US"/>
          </a:p>
        </p:txBody>
      </p:sp>
    </p:spTree>
    <p:extLst>
      <p:ext uri="{BB962C8B-B14F-4D97-AF65-F5344CB8AC3E}">
        <p14:creationId xmlns:p14="http://schemas.microsoft.com/office/powerpoint/2010/main" val="2609308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7466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Times New Roman"/>
                <a:ea typeface="Times New Roman"/>
                <a:cs typeface="Times New Roman"/>
                <a:sym typeface="Times New Roman"/>
              </a:rPr>
              <a:pPr marL="0" marR="0" lvl="0" indent="0" algn="r" rtl="0">
                <a:spcBef>
                  <a:spcPts val="0"/>
                </a:spcBef>
                <a:buSzPct val="25000"/>
                <a:buNone/>
              </a:pPr>
              <a:t>17</a:t>
            </a:fld>
            <a:endParaRPr lang="en-GB" sz="1200" dirty="0">
              <a:solidFill>
                <a:schemeClr val="dk1"/>
              </a:solidFill>
              <a:latin typeface="Times New Roman"/>
              <a:ea typeface="Times New Roman"/>
              <a:cs typeface="Times New Roman"/>
              <a:sym typeface="Times New Roman"/>
            </a:endParaRPr>
          </a:p>
        </p:txBody>
      </p:sp>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p>
        </p:txBody>
      </p:sp>
    </p:spTree>
    <p:extLst>
      <p:ext uri="{BB962C8B-B14F-4D97-AF65-F5344CB8AC3E}">
        <p14:creationId xmlns:p14="http://schemas.microsoft.com/office/powerpoint/2010/main" val="399630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727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851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9767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9242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6449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1828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82ADAD9-5479-4DC8-BE9C-A8F5462CBA17}" type="datetimeFigureOut">
              <a:rPr lang="en-GB" smtClean="0"/>
              <a:pPr/>
              <a:t>27/06/2017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057EFF-E6C2-4BBA-BDA6-6358C2431988}"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82ADAD9-5479-4DC8-BE9C-A8F5462CBA17}" type="datetimeFigureOut">
              <a:rPr lang="en-GB" smtClean="0"/>
              <a:pPr/>
              <a:t>27/06/2017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057EFF-E6C2-4BBA-BDA6-6358C243198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82ADAD9-5479-4DC8-BE9C-A8F5462CBA17}" type="datetimeFigureOut">
              <a:rPr lang="en-GB" smtClean="0"/>
              <a:pPr/>
              <a:t>27/06/2017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057EFF-E6C2-4BBA-BDA6-6358C2431988}"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0" y="5715000"/>
            <a:ext cx="9144000" cy="1143000"/>
          </a:xfrm>
          <a:prstGeom prst="rect">
            <a:avLst/>
          </a:prstGeom>
          <a:noFill/>
          <a:ln w="9525">
            <a:noFill/>
            <a:miter lim="800000"/>
            <a:headEnd/>
            <a:tailEnd/>
          </a:ln>
        </p:spPr>
      </p:pic>
      <p:pic>
        <p:nvPicPr>
          <p:cNvPr id="3" name="Picture 10"/>
          <p:cNvPicPr>
            <a:picLocks noChangeAspect="1"/>
          </p:cNvPicPr>
          <p:nvPr/>
        </p:nvPicPr>
        <p:blipFill>
          <a:blip r:embed="rId3" cstate="print"/>
          <a:srcRect/>
          <a:stretch>
            <a:fillRect/>
          </a:stretch>
        </p:blipFill>
        <p:spPr bwMode="auto">
          <a:xfrm>
            <a:off x="5243514" y="76201"/>
            <a:ext cx="3792537" cy="976313"/>
          </a:xfrm>
          <a:prstGeom prst="rect">
            <a:avLst/>
          </a:prstGeom>
          <a:noFill/>
          <a:ln w="9525">
            <a:noFill/>
            <a:miter lim="800000"/>
            <a:headEnd/>
            <a:tailEnd/>
          </a:ln>
        </p:spPr>
      </p:pic>
      <p:pic>
        <p:nvPicPr>
          <p:cNvPr id="4" name="Picture 5"/>
          <p:cNvPicPr>
            <a:picLocks noChangeAspect="1" noChangeArrowheads="1"/>
          </p:cNvPicPr>
          <p:nvPr userDrawn="1"/>
        </p:nvPicPr>
        <p:blipFill>
          <a:blip r:embed="rId2" cstate="print"/>
          <a:srcRect/>
          <a:stretch>
            <a:fillRect/>
          </a:stretch>
        </p:blipFill>
        <p:spPr bwMode="auto">
          <a:xfrm>
            <a:off x="0" y="5715000"/>
            <a:ext cx="9144000" cy="1143000"/>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0" y="5715000"/>
            <a:ext cx="9144000" cy="1143000"/>
          </a:xfrm>
          <a:prstGeom prst="rect">
            <a:avLst/>
          </a:prstGeom>
          <a:noFill/>
          <a:ln w="9525">
            <a:noFill/>
            <a:miter lim="800000"/>
            <a:headEnd/>
            <a:tailEnd/>
          </a:ln>
        </p:spPr>
      </p:pic>
      <p:pic>
        <p:nvPicPr>
          <p:cNvPr id="3" name="Picture 10"/>
          <p:cNvPicPr>
            <a:picLocks noChangeAspect="1"/>
          </p:cNvPicPr>
          <p:nvPr/>
        </p:nvPicPr>
        <p:blipFill>
          <a:blip r:embed="rId3" cstate="print"/>
          <a:srcRect/>
          <a:stretch>
            <a:fillRect/>
          </a:stretch>
        </p:blipFill>
        <p:spPr bwMode="auto">
          <a:xfrm>
            <a:off x="5243513" y="76200"/>
            <a:ext cx="3792537" cy="976313"/>
          </a:xfrm>
          <a:prstGeom prst="rect">
            <a:avLst/>
          </a:prstGeom>
          <a:noFill/>
          <a:ln w="9525">
            <a:noFill/>
            <a:miter lim="800000"/>
            <a:headEnd/>
            <a:tailEnd/>
          </a:ln>
        </p:spPr>
      </p:pic>
      <p:pic>
        <p:nvPicPr>
          <p:cNvPr id="4" name="Picture 5"/>
          <p:cNvPicPr>
            <a:picLocks noChangeAspect="1" noChangeArrowheads="1"/>
          </p:cNvPicPr>
          <p:nvPr userDrawn="1"/>
        </p:nvPicPr>
        <p:blipFill>
          <a:blip r:embed="rId2" cstate="print"/>
          <a:srcRect/>
          <a:stretch>
            <a:fillRect/>
          </a:stretch>
        </p:blipFill>
        <p:spPr bwMode="auto">
          <a:xfrm>
            <a:off x="0" y="5715000"/>
            <a:ext cx="9144000" cy="114300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82ADAD9-5479-4DC8-BE9C-A8F5462CBA17}" type="datetimeFigureOut">
              <a:rPr lang="en-GB" smtClean="0"/>
              <a:pPr/>
              <a:t>27/06/2017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057EFF-E6C2-4BBA-BDA6-6358C2431988}"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2ADAD9-5479-4DC8-BE9C-A8F5462CBA17}" type="datetimeFigureOut">
              <a:rPr lang="en-GB" smtClean="0"/>
              <a:pPr/>
              <a:t>27/06/2017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057EFF-E6C2-4BBA-BDA6-6358C2431988}"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82ADAD9-5479-4DC8-BE9C-A8F5462CBA17}" type="datetimeFigureOut">
              <a:rPr lang="en-GB" smtClean="0"/>
              <a:pPr/>
              <a:t>27/06/2017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057EFF-E6C2-4BBA-BDA6-6358C2431988}"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82ADAD9-5479-4DC8-BE9C-A8F5462CBA17}" type="datetimeFigureOut">
              <a:rPr lang="en-GB" smtClean="0"/>
              <a:pPr/>
              <a:t>27/06/2017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057EFF-E6C2-4BBA-BDA6-6358C2431988}"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82ADAD9-5479-4DC8-BE9C-A8F5462CBA17}" type="datetimeFigureOut">
              <a:rPr lang="en-GB" smtClean="0"/>
              <a:pPr/>
              <a:t>27/06/2017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057EFF-E6C2-4BBA-BDA6-6358C2431988}"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ADAD9-5479-4DC8-BE9C-A8F5462CBA17}" type="datetimeFigureOut">
              <a:rPr lang="en-GB" smtClean="0"/>
              <a:pPr/>
              <a:t>27/06/2017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057EFF-E6C2-4BBA-BDA6-6358C243198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2ADAD9-5479-4DC8-BE9C-A8F5462CBA17}" type="datetimeFigureOut">
              <a:rPr lang="en-GB" smtClean="0"/>
              <a:pPr/>
              <a:t>27/06/2017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057EFF-E6C2-4BBA-BDA6-6358C2431988}"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2ADAD9-5479-4DC8-BE9C-A8F5462CBA17}" type="datetimeFigureOut">
              <a:rPr lang="en-GB" smtClean="0"/>
              <a:pPr/>
              <a:t>27/06/2017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057EFF-E6C2-4BBA-BDA6-6358C2431988}"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ADAD9-5479-4DC8-BE9C-A8F5462CBA17}" type="datetimeFigureOut">
              <a:rPr lang="en-GB" smtClean="0"/>
              <a:pPr/>
              <a:t>27/06/2017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57EFF-E6C2-4BBA-BDA6-6358C243198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2.jpeg"/><Relationship Id="rId5" Type="http://schemas.openxmlformats.org/officeDocument/2006/relationships/image" Target="../media/image30.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3.emf"/></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4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emf"/><Relationship Id="rId3" Type="http://schemas.openxmlformats.org/officeDocument/2006/relationships/image" Target="../media/image4.png"/><Relationship Id="rId7" Type="http://schemas.openxmlformats.org/officeDocument/2006/relationships/image" Target="../media/image47.png"/><Relationship Id="rId12"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emf"/><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emf"/></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p:cNvPicPr>
            <a:picLocks noChangeAspect="1" noChangeArrowheads="1"/>
          </p:cNvPicPr>
          <p:nvPr/>
        </p:nvPicPr>
        <p:blipFill>
          <a:blip r:embed="rId2" cstate="print"/>
          <a:srcRect/>
          <a:stretch>
            <a:fillRect/>
          </a:stretch>
        </p:blipFill>
        <p:spPr bwMode="auto">
          <a:xfrm>
            <a:off x="0" y="5805264"/>
            <a:ext cx="9144000" cy="1052736"/>
          </a:xfrm>
          <a:prstGeom prst="rect">
            <a:avLst/>
          </a:prstGeom>
          <a:noFill/>
          <a:ln w="9525">
            <a:noFill/>
            <a:miter lim="800000"/>
            <a:headEnd/>
            <a:tailEnd/>
          </a:ln>
        </p:spPr>
      </p:pic>
      <p:sp>
        <p:nvSpPr>
          <p:cNvPr id="11" name="TextBox 10"/>
          <p:cNvSpPr txBox="1"/>
          <p:nvPr/>
        </p:nvSpPr>
        <p:spPr>
          <a:xfrm>
            <a:off x="5292080" y="764704"/>
            <a:ext cx="3744416" cy="1877437"/>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rPr>
              <a:t>Sports Chaplaincy UK        Wales Conference 	       22</a:t>
            </a:r>
            <a:r>
              <a:rPr lang="en-GB" sz="2800" b="1" baseline="30000" dirty="0" smtClean="0">
                <a:effectLst>
                  <a:outerShdw blurRad="38100" dist="38100" dir="2700000" algn="tl">
                    <a:srgbClr val="000000">
                      <a:alpha val="43137"/>
                    </a:srgbClr>
                  </a:outerShdw>
                </a:effectLst>
              </a:rPr>
              <a:t>nd</a:t>
            </a:r>
            <a:r>
              <a:rPr lang="en-GB" sz="2800" b="1" dirty="0" smtClean="0">
                <a:effectLst>
                  <a:outerShdw blurRad="38100" dist="38100" dir="2700000" algn="tl">
                    <a:srgbClr val="000000">
                      <a:alpha val="43137"/>
                    </a:srgbClr>
                  </a:outerShdw>
                </a:effectLst>
              </a:rPr>
              <a:t> June 2017</a:t>
            </a:r>
            <a:endParaRPr lang="en-GB" sz="3200" b="1" dirty="0">
              <a:effectLst>
                <a:outerShdw blurRad="38100" dist="38100" dir="2700000" algn="tl">
                  <a:srgbClr val="000000">
                    <a:alpha val="43137"/>
                  </a:srgbClr>
                </a:outerShdw>
              </a:effectLst>
            </a:endParaRPr>
          </a:p>
          <a:p>
            <a:pPr algn="ctr"/>
            <a:r>
              <a:rPr lang="en-GB" sz="3200" b="1" dirty="0" smtClean="0">
                <a:effectLst>
                  <a:outerShdw blurRad="38100" dist="38100" dir="2700000" algn="tl">
                    <a:srgbClr val="000000">
                      <a:alpha val="43137"/>
                    </a:srgbClr>
                  </a:outerShdw>
                </a:effectLst>
              </a:rPr>
              <a:t>WELCOME! </a:t>
            </a:r>
            <a:endParaRPr lang="en-GB" sz="3200" b="1"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3" cstate="print"/>
          <a:srcRect/>
          <a:stretch>
            <a:fillRect/>
          </a:stretch>
        </p:blipFill>
        <p:spPr bwMode="auto">
          <a:xfrm>
            <a:off x="0" y="0"/>
            <a:ext cx="5184576" cy="6858000"/>
          </a:xfrm>
          <a:prstGeom prst="rect">
            <a:avLst/>
          </a:prstGeom>
          <a:noFill/>
          <a:ln w="9525">
            <a:noFill/>
            <a:miter lim="800000"/>
            <a:headEnd/>
            <a:tailEnd/>
          </a:ln>
        </p:spPr>
      </p:pic>
      <p:sp>
        <p:nvSpPr>
          <p:cNvPr id="25" name="TextBox 24"/>
          <p:cNvSpPr txBox="1"/>
          <p:nvPr/>
        </p:nvSpPr>
        <p:spPr>
          <a:xfrm>
            <a:off x="5724128" y="4725144"/>
            <a:ext cx="3024336" cy="1200329"/>
          </a:xfrm>
          <a:prstGeom prst="rect">
            <a:avLst/>
          </a:prstGeom>
          <a:noFill/>
        </p:spPr>
        <p:txBody>
          <a:bodyPr wrap="square" rtlCol="0">
            <a:spAutoFit/>
          </a:bodyPr>
          <a:lstStyle/>
          <a:p>
            <a:pPr algn="ctr"/>
            <a:r>
              <a:rPr lang="en-GB" sz="2400" b="1" dirty="0"/>
              <a:t>a</a:t>
            </a:r>
            <a:r>
              <a:rPr lang="en-GB" sz="2400" b="1" dirty="0" smtClean="0"/>
              <a:t>nd welcome to the home of </a:t>
            </a:r>
          </a:p>
          <a:p>
            <a:pPr algn="ctr"/>
            <a:r>
              <a:rPr lang="en-GB" sz="2400" b="1" dirty="0" smtClean="0"/>
              <a:t>Gwernyfed RFC...</a:t>
            </a:r>
            <a:endParaRPr lang="en-GB" sz="2400" b="1" dirty="0"/>
          </a:p>
        </p:txBody>
      </p:sp>
      <p:pic>
        <p:nvPicPr>
          <p:cNvPr id="16" name="Picture 5"/>
          <p:cNvPicPr>
            <a:picLocks noChangeAspect="1"/>
          </p:cNvPicPr>
          <p:nvPr/>
        </p:nvPicPr>
        <p:blipFill>
          <a:blip r:embed="rId4" cstate="print"/>
          <a:srcRect/>
          <a:stretch>
            <a:fillRect/>
          </a:stretch>
        </p:blipFill>
        <p:spPr bwMode="auto">
          <a:xfrm>
            <a:off x="5868144" y="116632"/>
            <a:ext cx="3131840" cy="648072"/>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5292080" y="2204864"/>
            <a:ext cx="3609975" cy="2838450"/>
          </a:xfrm>
          <a:prstGeom prst="rect">
            <a:avLst/>
          </a:prstGeom>
          <a:noFill/>
          <a:ln w="9525">
            <a:noFill/>
            <a:miter lim="800000"/>
            <a:headEnd/>
            <a:tailEnd/>
          </a:ln>
          <a:effectLst/>
        </p:spPr>
      </p:pic>
      <p:pic>
        <p:nvPicPr>
          <p:cNvPr id="8" name="Picture 5"/>
          <p:cNvPicPr>
            <a:picLocks noChangeAspect="1"/>
          </p:cNvPicPr>
          <p:nvPr/>
        </p:nvPicPr>
        <p:blipFill>
          <a:blip r:embed="rId4" cstate="print"/>
          <a:srcRect/>
          <a:stretch>
            <a:fillRect/>
          </a:stretch>
        </p:blipFill>
        <p:spPr bwMode="auto">
          <a:xfrm>
            <a:off x="5508104" y="44624"/>
            <a:ext cx="3528392" cy="129614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524315"/>
          </a:xfrm>
          <a:prstGeom prst="rect">
            <a:avLst/>
          </a:prstGeom>
          <a:noFill/>
        </p:spPr>
        <p:txBody>
          <a:bodyPr wrap="square" rtlCol="0">
            <a:spAutoFit/>
          </a:bodyPr>
          <a:lstStyle/>
          <a:p>
            <a:pPr algn="ctr"/>
            <a:r>
              <a:rPr lang="en-GB" sz="3200" b="1" u="sng" dirty="0" smtClean="0"/>
              <a:t>Trauma Risk Management</a:t>
            </a:r>
          </a:p>
          <a:p>
            <a:endParaRPr lang="en-GB" sz="3200" b="1" dirty="0" smtClean="0"/>
          </a:p>
          <a:p>
            <a:r>
              <a:rPr lang="en-GB" sz="3200" b="1" dirty="0" smtClean="0"/>
              <a:t>What is it?</a:t>
            </a:r>
          </a:p>
          <a:p>
            <a:endParaRPr lang="en-GB" sz="3200" b="1" dirty="0" smtClean="0"/>
          </a:p>
          <a:p>
            <a:r>
              <a:rPr lang="en-GB" sz="3200" b="1" dirty="0" smtClean="0"/>
              <a:t>A support system that aims to ensure that trauma-exposed personnel/ players are supported and encouraged to seek timely help should they develop mental health problems that fail to resolve spontaneously</a:t>
            </a:r>
            <a:endParaRPr lang="en-GB" sz="3200" b="1" dirty="0"/>
          </a:p>
        </p:txBody>
      </p:sp>
    </p:spTree>
    <p:extLst>
      <p:ext uri="{BB962C8B-B14F-4D97-AF65-F5344CB8AC3E}">
        <p14:creationId xmlns:p14="http://schemas.microsoft.com/office/powerpoint/2010/main" val="107115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986528"/>
          </a:xfrm>
          <a:prstGeom prst="rect">
            <a:avLst/>
          </a:prstGeom>
          <a:noFill/>
        </p:spPr>
        <p:txBody>
          <a:bodyPr wrap="square" rtlCol="0">
            <a:spAutoFit/>
          </a:bodyPr>
          <a:lstStyle/>
          <a:p>
            <a:r>
              <a:rPr lang="en-GB" sz="3200" b="1" dirty="0" smtClean="0"/>
              <a:t>What does it involve?</a:t>
            </a:r>
          </a:p>
          <a:p>
            <a:endParaRPr lang="en-GB" sz="3200" b="1" dirty="0"/>
          </a:p>
          <a:p>
            <a:pPr marL="514350" indent="-514350">
              <a:buAutoNum type="arabicParenR"/>
            </a:pPr>
            <a:r>
              <a:rPr lang="en-GB" sz="3200" b="1" dirty="0" smtClean="0"/>
              <a:t>Trauma Risk Management Handbook: to be given to each player/ person associated with the club.</a:t>
            </a:r>
          </a:p>
          <a:p>
            <a:endParaRPr lang="en-GB" sz="3200" b="1" dirty="0" smtClean="0"/>
          </a:p>
          <a:p>
            <a:r>
              <a:rPr lang="en-GB" sz="3200" b="1" dirty="0" smtClean="0"/>
              <a:t>2)  Trauma Risk Assessment/ Awareness Meetings            ( TRAM) between player , chaplain and club welfare officer : Initial meeting within 72 hours of traumatic incident</a:t>
            </a:r>
          </a:p>
          <a:p>
            <a:r>
              <a:rPr lang="en-GB" sz="3200" b="1" dirty="0" smtClean="0"/>
              <a:t>A player scoring highly on traumatised/ stress scale in initial interview provided with a follow-up TRAM meeting one month later to assess how well they have come to terms with the traumatic event at that point. </a:t>
            </a:r>
            <a:endParaRPr lang="en-GB" sz="3200" b="1" dirty="0"/>
          </a:p>
        </p:txBody>
      </p:sp>
    </p:spTree>
    <p:extLst>
      <p:ext uri="{BB962C8B-B14F-4D97-AF65-F5344CB8AC3E}">
        <p14:creationId xmlns:p14="http://schemas.microsoft.com/office/powerpoint/2010/main" val="113393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60000" contrast="-46000"/>
          </a:blip>
          <a:srcRect/>
          <a:stretch>
            <a:fillRect/>
          </a:stretch>
        </p:blipFill>
        <p:spPr bwMode="auto">
          <a:xfrm>
            <a:off x="1619672" y="1340768"/>
            <a:ext cx="6030019" cy="5371278"/>
          </a:xfrm>
          <a:prstGeom prst="rect">
            <a:avLst/>
          </a:prstGeom>
          <a:noFill/>
          <a:ln w="9525">
            <a:noFill/>
            <a:miter lim="800000"/>
            <a:headEnd/>
            <a:tailEnd/>
          </a:ln>
        </p:spPr>
      </p:pic>
      <p:pic>
        <p:nvPicPr>
          <p:cNvPr id="15" name="Picture 5"/>
          <p:cNvPicPr>
            <a:picLocks noChangeAspect="1" noChangeArrowheads="1"/>
          </p:cNvPicPr>
          <p:nvPr/>
        </p:nvPicPr>
        <p:blipFill>
          <a:blip r:embed="rId3" cstate="print"/>
          <a:srcRect/>
          <a:stretch>
            <a:fillRect/>
          </a:stretch>
        </p:blipFill>
        <p:spPr bwMode="auto">
          <a:xfrm>
            <a:off x="0" y="5805264"/>
            <a:ext cx="9144000" cy="1052736"/>
          </a:xfrm>
          <a:prstGeom prst="rect">
            <a:avLst/>
          </a:prstGeom>
          <a:noFill/>
          <a:ln w="9525">
            <a:noFill/>
            <a:miter lim="800000"/>
            <a:headEnd/>
            <a:tailEnd/>
          </a:ln>
        </p:spPr>
      </p:pic>
      <p:pic>
        <p:nvPicPr>
          <p:cNvPr id="16" name="Picture 5"/>
          <p:cNvPicPr>
            <a:picLocks noChangeAspect="1"/>
          </p:cNvPicPr>
          <p:nvPr/>
        </p:nvPicPr>
        <p:blipFill>
          <a:blip r:embed="rId4" cstate="print"/>
          <a:srcRect/>
          <a:stretch>
            <a:fillRect/>
          </a:stretch>
        </p:blipFill>
        <p:spPr bwMode="auto">
          <a:xfrm>
            <a:off x="5868144" y="116632"/>
            <a:ext cx="3131840" cy="648072"/>
          </a:xfrm>
          <a:prstGeom prst="rect">
            <a:avLst/>
          </a:prstGeom>
          <a:noFill/>
          <a:ln w="9525">
            <a:noFill/>
            <a:miter lim="800000"/>
            <a:headEnd/>
            <a:tailEnd/>
          </a:ln>
        </p:spPr>
      </p:pic>
      <p:sp>
        <p:nvSpPr>
          <p:cNvPr id="4" name="TextBox 3"/>
          <p:cNvSpPr txBox="1"/>
          <p:nvPr/>
        </p:nvSpPr>
        <p:spPr>
          <a:xfrm>
            <a:off x="1547664" y="2348880"/>
            <a:ext cx="6984776" cy="1569660"/>
          </a:xfrm>
          <a:prstGeom prst="rect">
            <a:avLst/>
          </a:prstGeom>
          <a:noFill/>
        </p:spPr>
        <p:txBody>
          <a:bodyPr wrap="square" rtlCol="0">
            <a:spAutoFit/>
          </a:bodyPr>
          <a:lstStyle/>
          <a:p>
            <a:r>
              <a:rPr lang="en-GB" sz="9600" dirty="0" smtClean="0"/>
              <a:t>Lunch Time! </a:t>
            </a:r>
            <a:endParaRPr lang="en-GB" sz="9600" dirty="0"/>
          </a:p>
        </p:txBody>
      </p:sp>
      <p:pic>
        <p:nvPicPr>
          <p:cNvPr id="6" name="Picture 5"/>
          <p:cNvPicPr>
            <a:picLocks noChangeAspect="1"/>
          </p:cNvPicPr>
          <p:nvPr/>
        </p:nvPicPr>
        <p:blipFill>
          <a:blip r:embed="rId4" cstate="print"/>
          <a:srcRect/>
          <a:stretch>
            <a:fillRect/>
          </a:stretch>
        </p:blipFill>
        <p:spPr bwMode="auto">
          <a:xfrm>
            <a:off x="5436096" y="44624"/>
            <a:ext cx="3528392" cy="12961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932522"/>
            <a:ext cx="8784976" cy="5016758"/>
          </a:xfrm>
          <a:prstGeom prst="rect">
            <a:avLst/>
          </a:prstGeom>
          <a:noFill/>
        </p:spPr>
        <p:txBody>
          <a:bodyPr wrap="square" rtlCol="0">
            <a:spAutoFit/>
          </a:bodyPr>
          <a:lstStyle/>
          <a:p>
            <a:r>
              <a:rPr lang="en-GB" sz="4000" b="1" i="1" dirty="0" smtClean="0">
                <a:effectLst>
                  <a:outerShdw blurRad="38100" dist="38100" dir="2700000" algn="tl">
                    <a:srgbClr val="000000">
                      <a:alpha val="43137"/>
                    </a:srgbClr>
                  </a:outerShdw>
                </a:effectLst>
              </a:rPr>
              <a:t>Key Dates for your Diary...</a:t>
            </a:r>
          </a:p>
          <a:p>
            <a:endParaRPr lang="en-GB" sz="4000" b="1" i="1" dirty="0" smtClean="0">
              <a:effectLst>
                <a:outerShdw blurRad="38100" dist="38100" dir="2700000" algn="tl">
                  <a:srgbClr val="000000">
                    <a:alpha val="43137"/>
                  </a:srgbClr>
                </a:outerShdw>
              </a:effectLst>
            </a:endParaRPr>
          </a:p>
          <a:p>
            <a:r>
              <a:rPr lang="en-GB" sz="4000" b="1" i="1" dirty="0" smtClean="0">
                <a:effectLst>
                  <a:outerShdw blurRad="38100" dist="38100" dir="2700000" algn="tl">
                    <a:srgbClr val="000000">
                      <a:alpha val="43137"/>
                    </a:srgbClr>
                  </a:outerShdw>
                </a:effectLst>
              </a:rPr>
              <a:t>Oct 4</a:t>
            </a:r>
            <a:r>
              <a:rPr lang="en-GB" sz="4000" b="1" i="1" baseline="30000" dirty="0" smtClean="0">
                <a:effectLst>
                  <a:outerShdw blurRad="38100" dist="38100" dir="2700000" algn="tl">
                    <a:srgbClr val="000000">
                      <a:alpha val="43137"/>
                    </a:srgbClr>
                  </a:outerShdw>
                </a:effectLst>
              </a:rPr>
              <a:t>th</a:t>
            </a:r>
            <a:r>
              <a:rPr lang="en-GB" sz="4000" b="1" i="1" dirty="0" smtClean="0">
                <a:effectLst>
                  <a:outerShdw blurRad="38100" dist="38100" dir="2700000" algn="tl">
                    <a:srgbClr val="000000">
                      <a:alpha val="43137"/>
                    </a:srgbClr>
                  </a:outerShdw>
                </a:effectLst>
              </a:rPr>
              <a:t> &amp; 5th Oct – National Conference inc 25</a:t>
            </a:r>
            <a:r>
              <a:rPr lang="en-GB" sz="4000" b="1" i="1" baseline="30000" dirty="0" smtClean="0">
                <a:effectLst>
                  <a:outerShdw blurRad="38100" dist="38100" dir="2700000" algn="tl">
                    <a:srgbClr val="000000">
                      <a:alpha val="43137"/>
                    </a:srgbClr>
                  </a:outerShdw>
                </a:effectLst>
              </a:rPr>
              <a:t>th</a:t>
            </a:r>
            <a:r>
              <a:rPr lang="en-GB" sz="4000" b="1" i="1" dirty="0" smtClean="0">
                <a:effectLst>
                  <a:outerShdw blurRad="38100" dist="38100" dir="2700000" algn="tl">
                    <a:srgbClr val="000000">
                      <a:alpha val="43137"/>
                    </a:srgbClr>
                  </a:outerShdw>
                </a:effectLst>
              </a:rPr>
              <a:t> celebrations @ Lighthouse Church, Salford, Manchester</a:t>
            </a:r>
          </a:p>
          <a:p>
            <a:endParaRPr lang="en-GB" sz="4000" b="1" i="1" dirty="0" smtClean="0">
              <a:effectLst>
                <a:outerShdw blurRad="38100" dist="38100" dir="2700000" algn="tl">
                  <a:srgbClr val="000000">
                    <a:alpha val="43137"/>
                  </a:srgbClr>
                </a:outerShdw>
              </a:effectLst>
            </a:endParaRPr>
          </a:p>
          <a:p>
            <a:r>
              <a:rPr lang="en-GB" sz="4000" b="1" i="1" dirty="0" smtClean="0">
                <a:effectLst>
                  <a:outerShdw blurRad="38100" dist="38100" dir="2700000" algn="tl">
                    <a:srgbClr val="000000">
                      <a:alpha val="43137"/>
                    </a:srgbClr>
                  </a:outerShdw>
                </a:effectLst>
              </a:rPr>
              <a:t>Feb 8</a:t>
            </a:r>
            <a:r>
              <a:rPr lang="en-GB" sz="4000" b="1" i="1" baseline="30000" dirty="0" smtClean="0">
                <a:effectLst>
                  <a:outerShdw blurRad="38100" dist="38100" dir="2700000" algn="tl">
                    <a:srgbClr val="000000">
                      <a:alpha val="43137"/>
                    </a:srgbClr>
                  </a:outerShdw>
                </a:effectLst>
              </a:rPr>
              <a:t>th</a:t>
            </a:r>
            <a:r>
              <a:rPr lang="en-GB" sz="4000" b="1" i="1" dirty="0" smtClean="0">
                <a:effectLst>
                  <a:outerShdw blurRad="38100" dist="38100" dir="2700000" algn="tl">
                    <a:srgbClr val="000000">
                      <a:alpha val="43137"/>
                    </a:srgbClr>
                  </a:outerShdw>
                </a:effectLst>
              </a:rPr>
              <a:t> 2018 – our next Wales conference</a:t>
            </a:r>
          </a:p>
          <a:p>
            <a:endParaRPr lang="en-GB" sz="4000" b="1" i="1" dirty="0">
              <a:effectLst>
                <a:outerShdw blurRad="38100" dist="38100" dir="2700000" algn="tl">
                  <a:srgbClr val="000000">
                    <a:alpha val="43137"/>
                  </a:srgbClr>
                </a:outerShdw>
              </a:effectLst>
            </a:endParaRPr>
          </a:p>
        </p:txBody>
      </p:sp>
      <p:pic>
        <p:nvPicPr>
          <p:cNvPr id="3" name="Picture 5"/>
          <p:cNvPicPr>
            <a:picLocks noChangeAspect="1"/>
          </p:cNvPicPr>
          <p:nvPr/>
        </p:nvPicPr>
        <p:blipFill>
          <a:blip r:embed="rId2" cstate="print"/>
          <a:srcRect/>
          <a:stretch>
            <a:fillRect/>
          </a:stretch>
        </p:blipFill>
        <p:spPr bwMode="auto">
          <a:xfrm>
            <a:off x="5436096" y="44624"/>
            <a:ext cx="3528392" cy="1296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836712"/>
            <a:ext cx="7772400" cy="2046089"/>
          </a:xfrm>
        </p:spPr>
        <p:txBody>
          <a:bodyPr>
            <a:normAutofit fontScale="90000"/>
          </a:bodyPr>
          <a:lstStyle/>
          <a:p>
            <a:r>
              <a:rPr lang="en-GB" sz="4900" dirty="0" smtClean="0">
                <a:solidFill>
                  <a:srgbClr val="00B050"/>
                </a:solidFill>
                <a:latin typeface="Candara" panose="020E0502030303020204" pitchFamily="34" charset="0"/>
              </a:rPr>
              <a:t> </a:t>
            </a:r>
            <a:r>
              <a:rPr lang="en-GB" sz="4900" dirty="0" smtClean="0">
                <a:latin typeface="Candara" panose="020E0502030303020204" pitchFamily="34" charset="0"/>
              </a:rPr>
              <a:t/>
            </a:r>
            <a:br>
              <a:rPr lang="en-GB" sz="4900" dirty="0" smtClean="0">
                <a:latin typeface="Candara" panose="020E0502030303020204" pitchFamily="34" charset="0"/>
              </a:rPr>
            </a:br>
            <a:r>
              <a:rPr lang="en-GB" dirty="0" smtClean="0">
                <a:latin typeface="Trebuchet MS" pitchFamily="34" charset="0"/>
              </a:rPr>
              <a:t/>
            </a:r>
            <a:br>
              <a:rPr lang="en-GB" dirty="0" smtClean="0">
                <a:latin typeface="Trebuchet MS" pitchFamily="34" charset="0"/>
              </a:rPr>
            </a:br>
            <a:r>
              <a:rPr lang="en-GB" b="1" dirty="0" smtClean="0">
                <a:latin typeface="Candara" panose="020E0502030303020204" pitchFamily="34" charset="0"/>
              </a:rPr>
              <a:t>SPORTS CHAPLAINCY CONFERENCE </a:t>
            </a:r>
            <a:br>
              <a:rPr lang="en-GB" b="1" dirty="0" smtClean="0">
                <a:latin typeface="Candara" panose="020E0502030303020204" pitchFamily="34" charset="0"/>
              </a:rPr>
            </a:br>
            <a:r>
              <a:rPr lang="en-GB" b="1" dirty="0" smtClean="0">
                <a:latin typeface="Candara" panose="020E0502030303020204" pitchFamily="34" charset="0"/>
              </a:rPr>
              <a:t> JUNE 2017</a:t>
            </a:r>
            <a:br>
              <a:rPr lang="en-GB" b="1" dirty="0" smtClean="0">
                <a:latin typeface="Candara" panose="020E0502030303020204" pitchFamily="34" charset="0"/>
              </a:rPr>
            </a:br>
            <a:r>
              <a:rPr lang="en-GB" dirty="0" smtClean="0">
                <a:latin typeface="+mn-lt"/>
              </a:rPr>
              <a:t/>
            </a:r>
            <a:br>
              <a:rPr lang="en-GB" dirty="0" smtClean="0">
                <a:latin typeface="+mn-lt"/>
              </a:rPr>
            </a:br>
            <a:r>
              <a:rPr lang="en-GB" sz="4000" b="1" dirty="0" smtClean="0">
                <a:solidFill>
                  <a:srgbClr val="00B050"/>
                </a:solidFill>
                <a:latin typeface="Candara" panose="020E0502030303020204" pitchFamily="34" charset="0"/>
              </a:rPr>
              <a:t>Susan Lloyd-Selby</a:t>
            </a:r>
            <a:br>
              <a:rPr lang="en-GB" sz="4000" b="1" dirty="0" smtClean="0">
                <a:solidFill>
                  <a:srgbClr val="00B050"/>
                </a:solidFill>
                <a:latin typeface="Candara" panose="020E0502030303020204" pitchFamily="34" charset="0"/>
              </a:rPr>
            </a:br>
            <a:r>
              <a:rPr lang="en-GB" sz="4000" b="1" dirty="0" smtClean="0">
                <a:solidFill>
                  <a:srgbClr val="00B050"/>
                </a:solidFill>
                <a:latin typeface="Candara" panose="020E0502030303020204" pitchFamily="34" charset="0"/>
              </a:rPr>
              <a:t>Area Manager </a:t>
            </a:r>
            <a:br>
              <a:rPr lang="en-GB" sz="4000" b="1" dirty="0" smtClean="0">
                <a:solidFill>
                  <a:srgbClr val="00B050"/>
                </a:solidFill>
                <a:latin typeface="Candara" panose="020E0502030303020204" pitchFamily="34" charset="0"/>
              </a:rPr>
            </a:br>
            <a:r>
              <a:rPr lang="en-GB" sz="4000" b="1" dirty="0" smtClean="0">
                <a:solidFill>
                  <a:srgbClr val="00B050"/>
                </a:solidFill>
                <a:latin typeface="Candara" panose="020E0502030303020204" pitchFamily="34" charset="0"/>
              </a:rPr>
              <a:t>S.Wales</a:t>
            </a:r>
            <a:endParaRPr lang="en-GB" sz="4000" b="1" dirty="0">
              <a:solidFill>
                <a:srgbClr val="00B050"/>
              </a:solidFill>
              <a:latin typeface="Candara" panose="020E0502030303020204" pitchFamily="34" charset="0"/>
            </a:endParaRPr>
          </a:p>
        </p:txBody>
      </p:sp>
      <p:sp>
        <p:nvSpPr>
          <p:cNvPr id="3" name="Rectangle 2"/>
          <p:cNvSpPr/>
          <p:nvPr/>
        </p:nvSpPr>
        <p:spPr>
          <a:xfrm>
            <a:off x="395288" y="5949950"/>
            <a:ext cx="8640762" cy="763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2000" dirty="0">
                <a:solidFill>
                  <a:schemeClr val="bg1">
                    <a:lumMod val="50000"/>
                  </a:schemeClr>
                </a:solidFill>
                <a:latin typeface="Trebuchet MS" pitchFamily="34" charset="0"/>
              </a:rPr>
              <a:t>trusselltrust.org</a:t>
            </a:r>
            <a:endParaRPr lang="en-GB" sz="3200" dirty="0">
              <a:solidFill>
                <a:schemeClr val="bg1">
                  <a:lumMod val="50000"/>
                </a:schemeClr>
              </a:solidFill>
              <a:latin typeface="Trebuchet MS" pitchFamily="34" charset="0"/>
            </a:endParaRPr>
          </a:p>
        </p:txBody>
      </p:sp>
      <p:sp>
        <p:nvSpPr>
          <p:cNvPr id="5" name="Rectangle 4"/>
          <p:cNvSpPr/>
          <p:nvPr/>
        </p:nvSpPr>
        <p:spPr>
          <a:xfrm>
            <a:off x="0" y="0"/>
            <a:ext cx="32385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pic>
        <p:nvPicPr>
          <p:cNvPr id="6" name="Shape 266"/>
          <p:cNvPicPr preferRelativeResize="0"/>
          <p:nvPr/>
        </p:nvPicPr>
        <p:blipFill rotWithShape="1">
          <a:blip r:embed="rId2" cstate="print">
            <a:alphaModFix/>
          </a:blip>
          <a:srcRect/>
          <a:stretch/>
        </p:blipFill>
        <p:spPr>
          <a:xfrm>
            <a:off x="6588224" y="4869160"/>
            <a:ext cx="2304256" cy="1872114"/>
          </a:xfrm>
          <a:prstGeom prst="rect">
            <a:avLst/>
          </a:prstGeom>
          <a:noFill/>
          <a:ln>
            <a:noFill/>
          </a:ln>
        </p:spPr>
      </p:pic>
    </p:spTree>
    <p:extLst>
      <p:ext uri="{BB962C8B-B14F-4D97-AF65-F5344CB8AC3E}">
        <p14:creationId xmlns:p14="http://schemas.microsoft.com/office/powerpoint/2010/main" val="1225903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Shape 88"/>
          <p:cNvSpPr txBox="1"/>
          <p:nvPr/>
        </p:nvSpPr>
        <p:spPr>
          <a:xfrm>
            <a:off x="457200" y="692697"/>
            <a:ext cx="8229600" cy="72008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Arial"/>
              <a:buNone/>
            </a:pPr>
            <a:r>
              <a:rPr lang="en-GB" sz="3600" b="1" dirty="0" smtClean="0">
                <a:solidFill>
                  <a:srgbClr val="00B050"/>
                </a:solidFill>
                <a:ea typeface="Trebuchet MS"/>
                <a:cs typeface="Trebuchet MS"/>
                <a:sym typeface="Trebuchet MS"/>
              </a:rPr>
              <a:t>The Trussell Trust</a:t>
            </a:r>
            <a:endParaRPr lang="en-GB" sz="3600" b="1" i="0" u="none" strike="noStrike" cap="none" dirty="0">
              <a:solidFill>
                <a:srgbClr val="00B050"/>
              </a:solidFill>
              <a:ea typeface="Trebuchet MS"/>
              <a:cs typeface="Trebuchet MS"/>
              <a:sym typeface="Trebuchet MS"/>
            </a:endParaRPr>
          </a:p>
        </p:txBody>
      </p:sp>
      <p:sp>
        <p:nvSpPr>
          <p:cNvPr id="89" name="Shape 89"/>
          <p:cNvSpPr txBox="1">
            <a:spLocks noGrp="1"/>
          </p:cNvSpPr>
          <p:nvPr>
            <p:ph type="body" idx="1"/>
          </p:nvPr>
        </p:nvSpPr>
        <p:spPr>
          <a:xfrm>
            <a:off x="683568" y="1396903"/>
            <a:ext cx="8229600" cy="4526100"/>
          </a:xfrm>
          <a:prstGeom prst="rect">
            <a:avLst/>
          </a:prstGeom>
          <a:noFill/>
          <a:ln>
            <a:noFill/>
          </a:ln>
        </p:spPr>
        <p:txBody>
          <a:bodyPr lIns="91425" tIns="45700" rIns="91425" bIns="45700" anchor="t" anchorCtr="0">
            <a:noAutofit/>
          </a:bodyPr>
          <a:lstStyle/>
          <a:p>
            <a:pPr>
              <a:spcBef>
                <a:spcPts val="0"/>
              </a:spcBef>
              <a:buClr>
                <a:schemeClr val="dk1"/>
              </a:buClr>
              <a:buSzPct val="100000"/>
            </a:pPr>
            <a:r>
              <a:rPr lang="en-GB" sz="2800" dirty="0">
                <a:solidFill>
                  <a:schemeClr val="dk1"/>
                </a:solidFill>
                <a:latin typeface="Candara" panose="020E0502030303020204" pitchFamily="34" charset="0"/>
                <a:ea typeface="Trebuchet MS"/>
                <a:cs typeface="Trebuchet MS"/>
                <a:sym typeface="Trebuchet MS"/>
              </a:rPr>
              <a:t>A charity founded on Christian principles that works with people of all faiths and none</a:t>
            </a:r>
          </a:p>
          <a:p>
            <a:pPr>
              <a:spcBef>
                <a:spcPts val="0"/>
              </a:spcBef>
              <a:buClr>
                <a:schemeClr val="dk1"/>
              </a:buClr>
              <a:buSzPct val="100000"/>
            </a:pPr>
            <a:r>
              <a:rPr lang="en-GB" sz="2800" dirty="0" smtClean="0">
                <a:solidFill>
                  <a:schemeClr val="dk1"/>
                </a:solidFill>
                <a:latin typeface="Candara" panose="020E0502030303020204" pitchFamily="34" charset="0"/>
                <a:ea typeface="Trebuchet MS"/>
                <a:cs typeface="Trebuchet MS"/>
                <a:sym typeface="Trebuchet MS"/>
              </a:rPr>
              <a:t>A </a:t>
            </a:r>
            <a:r>
              <a:rPr lang="en-GB" sz="2800" dirty="0">
                <a:solidFill>
                  <a:schemeClr val="dk1"/>
                </a:solidFill>
                <a:latin typeface="Candara" panose="020E0502030303020204" pitchFamily="34" charset="0"/>
                <a:ea typeface="Trebuchet MS"/>
                <a:cs typeface="Trebuchet MS"/>
                <a:sym typeface="Trebuchet MS"/>
              </a:rPr>
              <a:t>network of independent Foodbanks run in line with Trussell Trust core elements</a:t>
            </a:r>
          </a:p>
          <a:p>
            <a:pPr>
              <a:spcBef>
                <a:spcPts val="0"/>
              </a:spcBef>
              <a:buClr>
                <a:schemeClr val="dk1"/>
              </a:buClr>
              <a:buSzPct val="100000"/>
            </a:pPr>
            <a:r>
              <a:rPr lang="en-GB" sz="2800" dirty="0" smtClean="0">
                <a:solidFill>
                  <a:schemeClr val="dk1"/>
                </a:solidFill>
                <a:latin typeface="Candara" panose="020E0502030303020204" pitchFamily="34" charset="0"/>
                <a:ea typeface="Trebuchet MS"/>
                <a:cs typeface="Trebuchet MS"/>
                <a:sym typeface="Trebuchet MS"/>
              </a:rPr>
              <a:t>Driven by our Mission verse (Matt. 25: 35-40)</a:t>
            </a:r>
          </a:p>
          <a:p>
            <a:pPr>
              <a:spcBef>
                <a:spcPts val="0"/>
              </a:spcBef>
              <a:buClr>
                <a:schemeClr val="dk1"/>
              </a:buClr>
              <a:buSzPct val="100000"/>
            </a:pPr>
            <a:r>
              <a:rPr lang="en-GB" sz="2800" i="0" u="none" strike="noStrike" cap="none" dirty="0" smtClean="0">
                <a:solidFill>
                  <a:schemeClr val="dk1"/>
                </a:solidFill>
                <a:latin typeface="Candara" panose="020E0502030303020204" pitchFamily="34" charset="0"/>
                <a:ea typeface="Trebuchet MS"/>
                <a:cs typeface="Trebuchet MS"/>
                <a:sym typeface="Trebuchet MS"/>
              </a:rPr>
              <a:t>Our aim – to challenge injustice &amp; give a voice to the voiceless</a:t>
            </a:r>
          </a:p>
          <a:p>
            <a:pPr>
              <a:spcBef>
                <a:spcPts val="0"/>
              </a:spcBef>
              <a:buClr>
                <a:schemeClr val="dk1"/>
              </a:buClr>
              <a:buSzPct val="100000"/>
            </a:pPr>
            <a:r>
              <a:rPr lang="en-GB" sz="2800" dirty="0" smtClean="0">
                <a:solidFill>
                  <a:schemeClr val="dk1"/>
                </a:solidFill>
                <a:latin typeface="Candara" panose="020E0502030303020204" pitchFamily="34" charset="0"/>
                <a:ea typeface="Trebuchet MS"/>
                <a:cs typeface="Trebuchet MS"/>
                <a:sym typeface="Trebuchet MS"/>
              </a:rPr>
              <a:t>Our passion: in 2017, no-one in the UK should go to bed hungry or cold! </a:t>
            </a:r>
            <a:endParaRPr lang="en-GB" sz="2800" i="0" u="none" strike="noStrike" cap="none" dirty="0">
              <a:solidFill>
                <a:schemeClr val="dk1"/>
              </a:solidFill>
              <a:ea typeface="Trebuchet MS"/>
              <a:cs typeface="Trebuchet MS"/>
              <a:sym typeface="Trebuchet MS"/>
            </a:endParaRPr>
          </a:p>
        </p:txBody>
      </p:sp>
      <p:pic>
        <p:nvPicPr>
          <p:cNvPr id="90" name="Shape 90"/>
          <p:cNvPicPr preferRelativeResize="0"/>
          <p:nvPr/>
        </p:nvPicPr>
        <p:blipFill rotWithShape="1">
          <a:blip r:embed="rId3" cstate="print">
            <a:alphaModFix/>
          </a:blip>
          <a:srcRect/>
          <a:stretch/>
        </p:blipFill>
        <p:spPr>
          <a:xfrm>
            <a:off x="6876256" y="4908225"/>
            <a:ext cx="1944216" cy="1701188"/>
          </a:xfrm>
          <a:prstGeom prst="rect">
            <a:avLst/>
          </a:prstGeom>
          <a:noFill/>
          <a:ln>
            <a:noFill/>
          </a:ln>
        </p:spPr>
      </p:pic>
    </p:spTree>
    <p:extLst>
      <p:ext uri="{BB962C8B-B14F-4D97-AF65-F5344CB8AC3E}">
        <p14:creationId xmlns:p14="http://schemas.microsoft.com/office/powerpoint/2010/main" val="29190127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Shape 88"/>
          <p:cNvSpPr txBox="1"/>
          <p:nvPr/>
        </p:nvSpPr>
        <p:spPr>
          <a:xfrm>
            <a:off x="457200" y="476672"/>
            <a:ext cx="8229600" cy="72008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Arial"/>
              <a:buNone/>
            </a:pPr>
            <a:r>
              <a:rPr lang="en-GB" sz="3600" b="1" dirty="0" smtClean="0">
                <a:solidFill>
                  <a:srgbClr val="00B050"/>
                </a:solidFill>
                <a:ea typeface="Trebuchet MS"/>
                <a:cs typeface="Trebuchet MS"/>
                <a:sym typeface="Trebuchet MS"/>
              </a:rPr>
              <a:t>Why here, why now?</a:t>
            </a:r>
            <a:endParaRPr lang="en-GB" sz="3600" b="1" i="0" u="none" strike="noStrike" cap="none" dirty="0">
              <a:solidFill>
                <a:srgbClr val="00B050"/>
              </a:solidFill>
              <a:ea typeface="Trebuchet MS"/>
              <a:cs typeface="Trebuchet MS"/>
              <a:sym typeface="Trebuchet MS"/>
            </a:endParaRPr>
          </a:p>
        </p:txBody>
      </p:sp>
      <p:sp>
        <p:nvSpPr>
          <p:cNvPr id="89" name="Shape 89"/>
          <p:cNvSpPr txBox="1">
            <a:spLocks noGrp="1"/>
          </p:cNvSpPr>
          <p:nvPr>
            <p:ph type="body" idx="1"/>
          </p:nvPr>
        </p:nvSpPr>
        <p:spPr>
          <a:xfrm>
            <a:off x="683568" y="1396903"/>
            <a:ext cx="8229600" cy="4526100"/>
          </a:xfrm>
          <a:prstGeom prst="rect">
            <a:avLst/>
          </a:prstGeom>
          <a:noFill/>
          <a:ln>
            <a:noFill/>
          </a:ln>
        </p:spPr>
        <p:txBody>
          <a:bodyPr lIns="91425" tIns="45700" rIns="91425" bIns="45700" anchor="t" anchorCtr="0">
            <a:noAutofit/>
          </a:bodyPr>
          <a:lstStyle/>
          <a:p>
            <a:pPr marL="0" indent="0">
              <a:spcBef>
                <a:spcPts val="0"/>
              </a:spcBef>
              <a:buClr>
                <a:schemeClr val="dk1"/>
              </a:buClr>
              <a:buSzPct val="100000"/>
              <a:buNone/>
            </a:pPr>
            <a:r>
              <a:rPr lang="en-GB" sz="2800" b="1" dirty="0" smtClean="0">
                <a:latin typeface="Candara" panose="020E0502030303020204" pitchFamily="34" charset="0"/>
                <a:ea typeface="Trebuchet MS"/>
                <a:cs typeface="Trebuchet MS"/>
                <a:sym typeface="Trebuchet MS"/>
              </a:rPr>
              <a:t>13 million people in UK live below the poverty line</a:t>
            </a:r>
          </a:p>
          <a:p>
            <a:pPr marL="0" indent="0">
              <a:spcBef>
                <a:spcPts val="0"/>
              </a:spcBef>
              <a:buClr>
                <a:schemeClr val="dk1"/>
              </a:buClr>
              <a:buSzPct val="100000"/>
              <a:buNone/>
            </a:pPr>
            <a:r>
              <a:rPr lang="en-GB" sz="2800" b="1" dirty="0" smtClean="0">
                <a:latin typeface="Candara" panose="020E0502030303020204" pitchFamily="34" charset="0"/>
                <a:ea typeface="Trebuchet MS"/>
                <a:cs typeface="Trebuchet MS"/>
                <a:sym typeface="Trebuchet MS"/>
              </a:rPr>
              <a:t>Wales is the poorest part of the UK (outside London)</a:t>
            </a:r>
            <a:endParaRPr lang="en-GB" sz="2800" dirty="0" smtClean="0">
              <a:latin typeface="Candara" panose="020E0502030303020204" pitchFamily="34" charset="0"/>
              <a:ea typeface="Trebuchet MS"/>
              <a:cs typeface="Trebuchet MS"/>
              <a:sym typeface="Trebuchet MS"/>
            </a:endParaRPr>
          </a:p>
          <a:p>
            <a:pPr marL="0" indent="0">
              <a:spcBef>
                <a:spcPts val="0"/>
              </a:spcBef>
              <a:buClr>
                <a:schemeClr val="dk1"/>
              </a:buClr>
              <a:buSzPct val="100000"/>
              <a:buNone/>
            </a:pPr>
            <a:endParaRPr lang="en-GB" sz="2800" b="1" dirty="0" smtClean="0">
              <a:solidFill>
                <a:srgbClr val="00B050"/>
              </a:solidFill>
              <a:latin typeface="Candara" panose="020E0502030303020204" pitchFamily="34" charset="0"/>
              <a:ea typeface="Trebuchet MS"/>
              <a:cs typeface="Trebuchet MS"/>
              <a:sym typeface="Trebuchet MS"/>
            </a:endParaRPr>
          </a:p>
        </p:txBody>
      </p:sp>
      <p:pic>
        <p:nvPicPr>
          <p:cNvPr id="90" name="Shape 90"/>
          <p:cNvPicPr preferRelativeResize="0"/>
          <p:nvPr/>
        </p:nvPicPr>
        <p:blipFill rotWithShape="1">
          <a:blip r:embed="rId3" cstate="print">
            <a:alphaModFix/>
          </a:blip>
          <a:srcRect/>
          <a:stretch/>
        </p:blipFill>
        <p:spPr>
          <a:xfrm>
            <a:off x="6876256" y="4908225"/>
            <a:ext cx="1944216" cy="1701188"/>
          </a:xfrm>
          <a:prstGeom prst="rect">
            <a:avLst/>
          </a:prstGeom>
          <a:noFill/>
          <a:ln>
            <a:noFill/>
          </a:ln>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872" y="2420888"/>
            <a:ext cx="822960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275092"/>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p:nvPr/>
        </p:nvSpPr>
        <p:spPr>
          <a:xfrm>
            <a:off x="1141582" y="168250"/>
            <a:ext cx="6768899" cy="59645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GB" sz="3300" b="1" dirty="0" smtClean="0">
                <a:solidFill>
                  <a:srgbClr val="00B050"/>
                </a:solidFill>
                <a:ea typeface="Trebuchet MS"/>
                <a:cs typeface="Trebuchet MS"/>
                <a:sym typeface="Trebuchet MS"/>
              </a:rPr>
              <a:t>Why Here? Why Now?</a:t>
            </a:r>
            <a:endParaRPr lang="en-GB" sz="3300" b="1" dirty="0">
              <a:solidFill>
                <a:srgbClr val="00B050"/>
              </a:solidFill>
              <a:ea typeface="Trebuchet MS"/>
              <a:cs typeface="Trebuchet MS"/>
              <a:sym typeface="Trebuchet MS"/>
            </a:endParaRPr>
          </a:p>
        </p:txBody>
      </p:sp>
      <p:sp>
        <p:nvSpPr>
          <p:cNvPr id="254" name="Shape 254"/>
          <p:cNvSpPr txBox="1"/>
          <p:nvPr/>
        </p:nvSpPr>
        <p:spPr>
          <a:xfrm>
            <a:off x="524870" y="2186681"/>
            <a:ext cx="8064896" cy="646331"/>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Font typeface="Arial"/>
              <a:buNone/>
            </a:pPr>
            <a:endParaRPr sz="1800" i="1" dirty="0">
              <a:solidFill>
                <a:srgbClr val="000000"/>
              </a:solidFill>
              <a:latin typeface="Trebuchet MS"/>
              <a:ea typeface="Trebuchet MS"/>
              <a:cs typeface="Trebuchet MS"/>
              <a:sym typeface="Trebuchet MS"/>
            </a:endParaRPr>
          </a:p>
          <a:p>
            <a:pPr marL="342900" marR="0" lvl="0" indent="-342900" algn="l" rtl="0">
              <a:spcBef>
                <a:spcPts val="0"/>
              </a:spcBef>
              <a:buClr>
                <a:schemeClr val="dk1"/>
              </a:buClr>
              <a:buFont typeface="Arial"/>
              <a:buNone/>
            </a:pPr>
            <a:endParaRPr sz="1800" i="1" dirty="0">
              <a:solidFill>
                <a:srgbClr val="000000"/>
              </a:solidFill>
              <a:latin typeface="Trebuchet MS"/>
              <a:ea typeface="Trebuchet MS"/>
              <a:cs typeface="Trebuchet MS"/>
              <a:sym typeface="Trebuchet MS"/>
            </a:endParaRPr>
          </a:p>
        </p:txBody>
      </p:sp>
      <p:sp>
        <p:nvSpPr>
          <p:cNvPr id="256" name="Shape 256"/>
          <p:cNvSpPr txBox="1"/>
          <p:nvPr/>
        </p:nvSpPr>
        <p:spPr>
          <a:xfrm>
            <a:off x="223555" y="971446"/>
            <a:ext cx="8220000" cy="4585799"/>
          </a:xfrm>
          <a:prstGeom prst="rect">
            <a:avLst/>
          </a:prstGeom>
          <a:noFill/>
          <a:ln>
            <a:noFill/>
          </a:ln>
        </p:spPr>
        <p:txBody>
          <a:bodyPr lIns="91425" tIns="45700" rIns="91425" bIns="45700" anchor="t" anchorCtr="0">
            <a:noAutofit/>
          </a:bodyPr>
          <a:lstStyle/>
          <a:p>
            <a:pPr marL="457200" lvl="0" indent="-457200">
              <a:buClr>
                <a:schemeClr val="dk1"/>
              </a:buClr>
              <a:buSzPct val="100000"/>
              <a:buFont typeface="Arial" panose="020B0604020202020204" pitchFamily="34" charset="0"/>
              <a:buChar char="•"/>
            </a:pPr>
            <a:endParaRPr sz="1800" dirty="0">
              <a:solidFill>
                <a:srgbClr val="000000"/>
              </a:solidFill>
              <a:latin typeface="Trebuchet MS"/>
              <a:ea typeface="Trebuchet MS"/>
              <a:cs typeface="Trebuchet MS"/>
              <a:sym typeface="Trebuchet MS"/>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525" y="770609"/>
            <a:ext cx="530542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4"/>
          <p:cNvSpPr txBox="1">
            <a:spLocks noChangeArrowheads="1"/>
          </p:cNvSpPr>
          <p:nvPr/>
        </p:nvSpPr>
        <p:spPr bwMode="auto">
          <a:xfrm>
            <a:off x="223554" y="1003307"/>
            <a:ext cx="312397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dirty="0" smtClean="0">
                <a:latin typeface="Candara" panose="020E0502030303020204" pitchFamily="34" charset="0"/>
              </a:rPr>
              <a:t>416,205 three-day emergency food parcels in Wales since 2010</a:t>
            </a:r>
          </a:p>
          <a:p>
            <a:pPr eaLnBrk="1" hangingPunct="1"/>
            <a:endParaRPr lang="en-US" altLang="en-US" dirty="0">
              <a:latin typeface="Candara" panose="020E0502030303020204" pitchFamily="34" charset="0"/>
            </a:endParaRPr>
          </a:p>
          <a:p>
            <a:pPr eaLnBrk="1" hangingPunct="1"/>
            <a:r>
              <a:rPr lang="en-US" altLang="en-US" dirty="0" smtClean="0">
                <a:latin typeface="Candara" panose="020E0502030303020204" pitchFamily="34" charset="0"/>
              </a:rPr>
              <a:t>Last year - 96,248  (35,141 to children)</a:t>
            </a:r>
          </a:p>
          <a:p>
            <a:pPr eaLnBrk="1" hangingPunct="1"/>
            <a:endParaRPr lang="en-US" altLang="en-US" dirty="0" smtClean="0">
              <a:latin typeface="Candara" panose="020E0502030303020204" pitchFamily="34" charset="0"/>
            </a:endParaRPr>
          </a:p>
          <a:p>
            <a:pPr eaLnBrk="1" hangingPunct="1"/>
            <a:r>
              <a:rPr lang="en-US" altLang="en-US" dirty="0" smtClean="0">
                <a:latin typeface="Candara" panose="020E0502030303020204" pitchFamily="34" charset="0"/>
              </a:rPr>
              <a:t>892 tons food given away</a:t>
            </a:r>
            <a:endParaRPr lang="en-US" altLang="en-US" dirty="0">
              <a:latin typeface="Candara" panose="020E0502030303020204" pitchFamily="34" charset="0"/>
            </a:endParaRPr>
          </a:p>
        </p:txBody>
      </p:sp>
      <p:sp>
        <p:nvSpPr>
          <p:cNvPr id="9" name="Content Placeholder 3"/>
          <p:cNvSpPr txBox="1">
            <a:spLocks/>
          </p:cNvSpPr>
          <p:nvPr/>
        </p:nvSpPr>
        <p:spPr bwMode="auto">
          <a:xfrm rot="20677391">
            <a:off x="365273" y="4300042"/>
            <a:ext cx="4063610" cy="155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9728" indent="0" algn="ctr" eaLnBrk="1" fontAlgn="auto" hangingPunct="1">
              <a:spcBef>
                <a:spcPts val="400"/>
              </a:spcBef>
              <a:spcAft>
                <a:spcPts val="0"/>
              </a:spcAft>
              <a:buClr>
                <a:srgbClr val="339933"/>
              </a:buClr>
              <a:buSzPct val="68000"/>
              <a:buFont typeface="Arial" charset="0"/>
              <a:buNone/>
              <a:defRPr/>
            </a:pPr>
            <a:r>
              <a:rPr lang="en-GB" sz="2800" dirty="0" smtClean="0">
                <a:solidFill>
                  <a:srgbClr val="FF0000"/>
                </a:solidFill>
                <a:latin typeface="Candara" panose="020E0502030303020204" pitchFamily="34" charset="0"/>
              </a:rPr>
              <a:t>37 foodbanks</a:t>
            </a:r>
          </a:p>
          <a:p>
            <a:pPr marL="109728" indent="0" algn="ctr" eaLnBrk="1" fontAlgn="auto" hangingPunct="1">
              <a:spcBef>
                <a:spcPts val="400"/>
              </a:spcBef>
              <a:spcAft>
                <a:spcPts val="0"/>
              </a:spcAft>
              <a:buClr>
                <a:srgbClr val="339933"/>
              </a:buClr>
              <a:buSzPct val="68000"/>
              <a:buFont typeface="Arial" charset="0"/>
              <a:buNone/>
              <a:defRPr/>
            </a:pPr>
            <a:r>
              <a:rPr lang="en-GB" sz="2800" dirty="0" smtClean="0">
                <a:solidFill>
                  <a:srgbClr val="FF0000"/>
                </a:solidFill>
                <a:latin typeface="Candara" panose="020E0502030303020204" pitchFamily="34" charset="0"/>
              </a:rPr>
              <a:t>110 centres</a:t>
            </a:r>
          </a:p>
          <a:p>
            <a:pPr marL="109728" indent="0" algn="ctr" eaLnBrk="1" fontAlgn="auto" hangingPunct="1">
              <a:spcBef>
                <a:spcPts val="400"/>
              </a:spcBef>
              <a:spcAft>
                <a:spcPts val="0"/>
              </a:spcAft>
              <a:buClr>
                <a:srgbClr val="339933"/>
              </a:buClr>
              <a:buSzPct val="68000"/>
              <a:buFont typeface="Arial" charset="0"/>
              <a:buNone/>
              <a:defRPr/>
            </a:pPr>
            <a:r>
              <a:rPr lang="en-GB" sz="2800" dirty="0" smtClean="0">
                <a:solidFill>
                  <a:srgbClr val="FF0000"/>
                </a:solidFill>
                <a:latin typeface="Candara" panose="020E0502030303020204" pitchFamily="34" charset="0"/>
              </a:rPr>
              <a:t>1,500 + volunteers</a:t>
            </a:r>
          </a:p>
          <a:p>
            <a:pPr marL="109728" indent="0" algn="ctr" eaLnBrk="1" fontAlgn="auto" hangingPunct="1">
              <a:spcBef>
                <a:spcPts val="400"/>
              </a:spcBef>
              <a:spcAft>
                <a:spcPts val="0"/>
              </a:spcAft>
              <a:buClr>
                <a:srgbClr val="339933"/>
              </a:buClr>
              <a:buSzPct val="68000"/>
              <a:buFont typeface="Arial" charset="0"/>
              <a:buNone/>
              <a:defRPr/>
            </a:pPr>
            <a:endParaRPr lang="en-GB" dirty="0">
              <a:solidFill>
                <a:srgbClr val="FF0000"/>
              </a:solidFill>
            </a:endParaRPr>
          </a:p>
        </p:txBody>
      </p:sp>
    </p:spTree>
    <p:extLst>
      <p:ext uri="{BB962C8B-B14F-4D97-AF65-F5344CB8AC3E}">
        <p14:creationId xmlns:p14="http://schemas.microsoft.com/office/powerpoint/2010/main" val="216647347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Shape 88"/>
          <p:cNvSpPr txBox="1"/>
          <p:nvPr/>
        </p:nvSpPr>
        <p:spPr>
          <a:xfrm>
            <a:off x="457200" y="692697"/>
            <a:ext cx="8229600" cy="72008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Arial"/>
              <a:buNone/>
            </a:pPr>
            <a:r>
              <a:rPr lang="en-GB" sz="3600" b="1" dirty="0" smtClean="0">
                <a:solidFill>
                  <a:srgbClr val="00B050"/>
                </a:solidFill>
                <a:ea typeface="Trebuchet MS"/>
                <a:cs typeface="Trebuchet MS"/>
                <a:sym typeface="Trebuchet MS"/>
              </a:rPr>
              <a:t>Where we are</a:t>
            </a:r>
            <a:endParaRPr lang="en-GB" sz="3600" b="1" i="0" u="none" strike="noStrike" cap="none" dirty="0">
              <a:solidFill>
                <a:srgbClr val="00B050"/>
              </a:solidFill>
              <a:ea typeface="Trebuchet MS"/>
              <a:cs typeface="Trebuchet MS"/>
              <a:sym typeface="Trebuchet MS"/>
            </a:endParaRPr>
          </a:p>
        </p:txBody>
      </p:sp>
      <p:sp>
        <p:nvSpPr>
          <p:cNvPr id="89" name="Shape 89"/>
          <p:cNvSpPr txBox="1">
            <a:spLocks noGrp="1"/>
          </p:cNvSpPr>
          <p:nvPr>
            <p:ph type="body" idx="1"/>
          </p:nvPr>
        </p:nvSpPr>
        <p:spPr>
          <a:xfrm>
            <a:off x="683568" y="1396903"/>
            <a:ext cx="3600400" cy="5212510"/>
          </a:xfrm>
          <a:prstGeom prst="rect">
            <a:avLst/>
          </a:prstGeom>
          <a:noFill/>
          <a:ln>
            <a:noFill/>
          </a:ln>
        </p:spPr>
        <p:txBody>
          <a:bodyPr lIns="91425" tIns="45700" rIns="91425" bIns="45700" anchor="t" anchorCtr="0">
            <a:noAutofit/>
          </a:bodyPr>
          <a:lstStyle/>
          <a:p>
            <a:pPr>
              <a:spcBef>
                <a:spcPts val="0"/>
              </a:spcBef>
              <a:buClr>
                <a:schemeClr val="dk1"/>
              </a:buClr>
              <a:buSzPct val="100000"/>
            </a:pPr>
            <a:r>
              <a:rPr lang="en-GB" sz="1800" dirty="0">
                <a:solidFill>
                  <a:schemeClr val="dk1"/>
                </a:solidFill>
                <a:ea typeface="Trebuchet MS"/>
                <a:cs typeface="Trebuchet MS"/>
                <a:sym typeface="Trebuchet MS"/>
              </a:rPr>
              <a:t>Abergavenny </a:t>
            </a:r>
            <a:r>
              <a:rPr lang="en-GB" sz="1800" dirty="0" smtClean="0">
                <a:solidFill>
                  <a:schemeClr val="dk1"/>
                </a:solidFill>
                <a:ea typeface="Trebuchet MS"/>
                <a:cs typeface="Trebuchet MS"/>
                <a:sym typeface="Trebuchet MS"/>
              </a:rPr>
              <a:t>                                                                   </a:t>
            </a:r>
          </a:p>
          <a:p>
            <a:pPr>
              <a:spcBef>
                <a:spcPts val="0"/>
              </a:spcBef>
              <a:buClr>
                <a:schemeClr val="dk1"/>
              </a:buClr>
              <a:buSzPct val="100000"/>
            </a:pPr>
            <a:r>
              <a:rPr lang="en-GB" sz="1800" dirty="0" smtClean="0">
                <a:solidFill>
                  <a:schemeClr val="dk1"/>
                </a:solidFill>
                <a:ea typeface="Trebuchet MS"/>
                <a:cs typeface="Trebuchet MS"/>
                <a:sym typeface="Trebuchet MS"/>
              </a:rPr>
              <a:t>Abergele </a:t>
            </a:r>
            <a:endParaRPr lang="en-GB" sz="1800" dirty="0">
              <a:solidFill>
                <a:schemeClr val="dk1"/>
              </a:solidFill>
              <a:ea typeface="Trebuchet MS"/>
              <a:cs typeface="Trebuchet MS"/>
              <a:sym typeface="Trebuchet MS"/>
            </a:endParaRPr>
          </a:p>
          <a:p>
            <a:pPr>
              <a:spcBef>
                <a:spcPts val="0"/>
              </a:spcBef>
              <a:buClr>
                <a:schemeClr val="dk1"/>
              </a:buClr>
              <a:buSzPct val="100000"/>
            </a:pPr>
            <a:r>
              <a:rPr lang="en-GB" sz="1800" dirty="0" smtClean="0">
                <a:solidFill>
                  <a:schemeClr val="dk1"/>
                </a:solidFill>
                <a:ea typeface="Trebuchet MS"/>
                <a:cs typeface="Trebuchet MS"/>
                <a:sym typeface="Trebuchet MS"/>
              </a:rPr>
              <a:t>Ammanford </a:t>
            </a:r>
            <a:endParaRPr lang="en-GB" sz="1800" dirty="0">
              <a:solidFill>
                <a:schemeClr val="dk1"/>
              </a:solidFill>
              <a:ea typeface="Trebuchet MS"/>
              <a:cs typeface="Trebuchet MS"/>
              <a:sym typeface="Trebuchet MS"/>
            </a:endParaRPr>
          </a:p>
          <a:p>
            <a:pPr>
              <a:spcBef>
                <a:spcPts val="0"/>
              </a:spcBef>
              <a:buClr>
                <a:schemeClr val="dk1"/>
              </a:buClr>
              <a:buSzPct val="100000"/>
            </a:pPr>
            <a:r>
              <a:rPr lang="en-GB" sz="1800" dirty="0">
                <a:solidFill>
                  <a:schemeClr val="dk1"/>
                </a:solidFill>
                <a:ea typeface="Trebuchet MS"/>
                <a:cs typeface="Trebuchet MS"/>
                <a:sym typeface="Trebuchet MS"/>
              </a:rPr>
              <a:t>Anglesey </a:t>
            </a:r>
            <a:endParaRPr lang="en-GB" sz="1800" dirty="0" smtClean="0">
              <a:solidFill>
                <a:schemeClr val="dk1"/>
              </a:solidFill>
              <a:ea typeface="Trebuchet MS"/>
              <a:cs typeface="Trebuchet MS"/>
              <a:sym typeface="Trebuchet MS"/>
            </a:endParaRPr>
          </a:p>
          <a:p>
            <a:pPr>
              <a:spcBef>
                <a:spcPts val="0"/>
              </a:spcBef>
              <a:buClr>
                <a:schemeClr val="dk1"/>
              </a:buClr>
              <a:buSzPct val="100000"/>
            </a:pPr>
            <a:r>
              <a:rPr lang="en-GB" sz="1800" dirty="0" err="1" smtClean="0">
                <a:solidFill>
                  <a:schemeClr val="dk1"/>
                </a:solidFill>
                <a:ea typeface="Trebuchet MS"/>
                <a:cs typeface="Trebuchet MS"/>
                <a:sym typeface="Trebuchet MS"/>
              </a:rPr>
              <a:t>Arfon</a:t>
            </a:r>
            <a:endParaRPr lang="en-GB" sz="1800" dirty="0" smtClean="0">
              <a:solidFill>
                <a:schemeClr val="dk1"/>
              </a:solidFill>
              <a:ea typeface="Trebuchet MS"/>
              <a:cs typeface="Trebuchet MS"/>
              <a:sym typeface="Trebuchet MS"/>
            </a:endParaRPr>
          </a:p>
          <a:p>
            <a:pPr>
              <a:spcBef>
                <a:spcPts val="0"/>
              </a:spcBef>
              <a:buClr>
                <a:schemeClr val="dk1"/>
              </a:buClr>
              <a:buSzPct val="100000"/>
            </a:pPr>
            <a:r>
              <a:rPr lang="en-GB" sz="1800" dirty="0" smtClean="0">
                <a:solidFill>
                  <a:schemeClr val="dk1"/>
                </a:solidFill>
                <a:ea typeface="Trebuchet MS"/>
                <a:cs typeface="Trebuchet MS"/>
                <a:sym typeface="Trebuchet MS"/>
              </a:rPr>
              <a:t>Barmouth </a:t>
            </a:r>
          </a:p>
          <a:p>
            <a:pPr>
              <a:spcBef>
                <a:spcPts val="0"/>
              </a:spcBef>
              <a:buClr>
                <a:schemeClr val="dk1"/>
              </a:buClr>
              <a:buSzPct val="100000"/>
            </a:pPr>
            <a:r>
              <a:rPr lang="en-GB" sz="1800" dirty="0" smtClean="0">
                <a:solidFill>
                  <a:schemeClr val="dk1"/>
                </a:solidFill>
                <a:ea typeface="Trebuchet MS"/>
                <a:cs typeface="Trebuchet MS"/>
                <a:sym typeface="Trebuchet MS"/>
              </a:rPr>
              <a:t>Blackwood </a:t>
            </a:r>
            <a:r>
              <a:rPr lang="en-GB" sz="1800" dirty="0">
                <a:solidFill>
                  <a:schemeClr val="dk1"/>
                </a:solidFill>
                <a:ea typeface="Trebuchet MS"/>
                <a:cs typeface="Trebuchet MS"/>
                <a:sym typeface="Trebuchet MS"/>
              </a:rPr>
              <a:t>&amp; District</a:t>
            </a:r>
          </a:p>
          <a:p>
            <a:pPr>
              <a:spcBef>
                <a:spcPts val="0"/>
              </a:spcBef>
              <a:buClr>
                <a:schemeClr val="dk1"/>
              </a:buClr>
              <a:buSzPct val="100000"/>
            </a:pPr>
            <a:r>
              <a:rPr lang="en-GB" sz="1800" dirty="0" smtClean="0">
                <a:solidFill>
                  <a:schemeClr val="dk1"/>
                </a:solidFill>
                <a:ea typeface="Trebuchet MS"/>
                <a:cs typeface="Trebuchet MS"/>
                <a:sym typeface="Trebuchet MS"/>
              </a:rPr>
              <a:t>Blaenau </a:t>
            </a:r>
            <a:r>
              <a:rPr lang="en-GB" sz="1800" dirty="0">
                <a:solidFill>
                  <a:schemeClr val="dk1"/>
                </a:solidFill>
                <a:ea typeface="Trebuchet MS"/>
                <a:cs typeface="Trebuchet MS"/>
                <a:sym typeface="Trebuchet MS"/>
              </a:rPr>
              <a:t>Gwent </a:t>
            </a:r>
            <a:endParaRPr lang="en-GB" sz="1800" dirty="0" smtClean="0">
              <a:solidFill>
                <a:schemeClr val="dk1"/>
              </a:solidFill>
              <a:ea typeface="Trebuchet MS"/>
              <a:cs typeface="Trebuchet MS"/>
              <a:sym typeface="Trebuchet MS"/>
            </a:endParaRPr>
          </a:p>
          <a:p>
            <a:pPr>
              <a:spcBef>
                <a:spcPts val="0"/>
              </a:spcBef>
              <a:buClr>
                <a:schemeClr val="dk1"/>
              </a:buClr>
              <a:buSzPct val="100000"/>
            </a:pPr>
            <a:r>
              <a:rPr lang="en-GB" sz="1800" dirty="0" smtClean="0">
                <a:solidFill>
                  <a:schemeClr val="dk1"/>
                </a:solidFill>
                <a:ea typeface="Trebuchet MS"/>
                <a:cs typeface="Trebuchet MS"/>
                <a:sym typeface="Trebuchet MS"/>
              </a:rPr>
              <a:t>Brecon </a:t>
            </a:r>
            <a:endParaRPr lang="en-GB" sz="1800" dirty="0">
              <a:solidFill>
                <a:schemeClr val="dk1"/>
              </a:solidFill>
              <a:ea typeface="Trebuchet MS"/>
              <a:cs typeface="Trebuchet MS"/>
              <a:sym typeface="Trebuchet MS"/>
            </a:endParaRPr>
          </a:p>
          <a:p>
            <a:pPr>
              <a:spcBef>
                <a:spcPts val="0"/>
              </a:spcBef>
              <a:buClr>
                <a:schemeClr val="dk1"/>
              </a:buClr>
              <a:buSzPct val="100000"/>
            </a:pPr>
            <a:r>
              <a:rPr lang="en-GB" sz="1800" dirty="0" smtClean="0">
                <a:solidFill>
                  <a:schemeClr val="dk1"/>
                </a:solidFill>
                <a:ea typeface="Trebuchet MS"/>
                <a:cs typeface="Trebuchet MS"/>
                <a:sym typeface="Trebuchet MS"/>
              </a:rPr>
              <a:t>Bridgend </a:t>
            </a:r>
          </a:p>
          <a:p>
            <a:pPr>
              <a:spcBef>
                <a:spcPts val="0"/>
              </a:spcBef>
              <a:buClr>
                <a:schemeClr val="dk1"/>
              </a:buClr>
              <a:buSzPct val="100000"/>
            </a:pPr>
            <a:r>
              <a:rPr lang="en-GB" sz="1800" dirty="0" smtClean="0">
                <a:solidFill>
                  <a:schemeClr val="dk1"/>
                </a:solidFill>
                <a:ea typeface="Trebuchet MS"/>
                <a:cs typeface="Trebuchet MS"/>
                <a:sym typeface="Trebuchet MS"/>
              </a:rPr>
              <a:t>Caerphilly</a:t>
            </a:r>
          </a:p>
          <a:p>
            <a:pPr>
              <a:spcBef>
                <a:spcPts val="0"/>
              </a:spcBef>
              <a:buClr>
                <a:schemeClr val="dk1"/>
              </a:buClr>
              <a:buSzPct val="100000"/>
            </a:pPr>
            <a:r>
              <a:rPr lang="en-GB" sz="1800" dirty="0" smtClean="0">
                <a:solidFill>
                  <a:schemeClr val="dk1"/>
                </a:solidFill>
                <a:ea typeface="Trebuchet MS"/>
                <a:cs typeface="Trebuchet MS"/>
                <a:sym typeface="Trebuchet MS"/>
              </a:rPr>
              <a:t>Cardiff </a:t>
            </a:r>
            <a:endParaRPr lang="en-GB" sz="1800" dirty="0">
              <a:solidFill>
                <a:schemeClr val="dk1"/>
              </a:solidFill>
              <a:ea typeface="Trebuchet MS"/>
              <a:cs typeface="Trebuchet MS"/>
              <a:sym typeface="Trebuchet MS"/>
            </a:endParaRPr>
          </a:p>
          <a:p>
            <a:pPr>
              <a:spcBef>
                <a:spcPts val="0"/>
              </a:spcBef>
              <a:buClr>
                <a:schemeClr val="dk1"/>
              </a:buClr>
              <a:buSzPct val="100000"/>
            </a:pPr>
            <a:r>
              <a:rPr lang="en-GB" sz="1800" dirty="0" smtClean="0">
                <a:solidFill>
                  <a:schemeClr val="dk1"/>
                </a:solidFill>
                <a:ea typeface="Trebuchet MS"/>
                <a:cs typeface="Trebuchet MS"/>
                <a:sym typeface="Trebuchet MS"/>
              </a:rPr>
              <a:t>Cardigan</a:t>
            </a:r>
            <a:endParaRPr lang="en-GB" sz="1800" dirty="0">
              <a:solidFill>
                <a:schemeClr val="dk1"/>
              </a:solidFill>
              <a:ea typeface="Trebuchet MS"/>
              <a:cs typeface="Trebuchet MS"/>
              <a:sym typeface="Trebuchet MS"/>
            </a:endParaRPr>
          </a:p>
          <a:p>
            <a:pPr>
              <a:spcBef>
                <a:spcPts val="0"/>
              </a:spcBef>
              <a:buClr>
                <a:schemeClr val="dk1"/>
              </a:buClr>
              <a:buSzPct val="100000"/>
            </a:pPr>
            <a:r>
              <a:rPr lang="en-GB" sz="1800" dirty="0" smtClean="0">
                <a:solidFill>
                  <a:schemeClr val="dk1"/>
                </a:solidFill>
                <a:ea typeface="Trebuchet MS"/>
                <a:cs typeface="Trebuchet MS"/>
                <a:sym typeface="Trebuchet MS"/>
              </a:rPr>
              <a:t>Carmarthen </a:t>
            </a:r>
          </a:p>
          <a:p>
            <a:pPr>
              <a:spcBef>
                <a:spcPts val="0"/>
              </a:spcBef>
              <a:buClr>
                <a:schemeClr val="dk1"/>
              </a:buClr>
              <a:buSzPct val="100000"/>
            </a:pPr>
            <a:r>
              <a:rPr lang="en-GB" sz="1800" dirty="0" smtClean="0">
                <a:solidFill>
                  <a:schemeClr val="dk1"/>
                </a:solidFill>
                <a:ea typeface="Trebuchet MS"/>
                <a:cs typeface="Trebuchet MS"/>
                <a:sym typeface="Trebuchet MS"/>
              </a:rPr>
              <a:t>Chepstow</a:t>
            </a:r>
          </a:p>
          <a:p>
            <a:pPr>
              <a:spcBef>
                <a:spcPts val="0"/>
              </a:spcBef>
              <a:buClr>
                <a:schemeClr val="dk1"/>
              </a:buClr>
              <a:buSzPct val="100000"/>
            </a:pPr>
            <a:r>
              <a:rPr lang="en-GB" sz="1800" b="0" i="0" u="none" strike="noStrike" cap="none" dirty="0" smtClean="0">
                <a:solidFill>
                  <a:schemeClr val="dk1"/>
                </a:solidFill>
                <a:ea typeface="Trebuchet MS"/>
                <a:cs typeface="Trebuchet MS"/>
                <a:sym typeface="Trebuchet MS"/>
              </a:rPr>
              <a:t>Eastern Valley</a:t>
            </a:r>
          </a:p>
          <a:p>
            <a:pPr>
              <a:spcBef>
                <a:spcPts val="0"/>
              </a:spcBef>
              <a:buClr>
                <a:schemeClr val="dk1"/>
              </a:buClr>
              <a:buSzPct val="100000"/>
            </a:pPr>
            <a:r>
              <a:rPr lang="en-GB" sz="1800" dirty="0" smtClean="0">
                <a:solidFill>
                  <a:schemeClr val="dk1"/>
                </a:solidFill>
                <a:ea typeface="Trebuchet MS"/>
                <a:cs typeface="Trebuchet MS"/>
                <a:sym typeface="Trebuchet MS"/>
              </a:rPr>
              <a:t>Flintshire</a:t>
            </a:r>
          </a:p>
          <a:p>
            <a:pPr>
              <a:spcBef>
                <a:spcPts val="0"/>
              </a:spcBef>
              <a:buClr>
                <a:schemeClr val="dk1"/>
              </a:buClr>
              <a:buSzPct val="100000"/>
            </a:pPr>
            <a:r>
              <a:rPr lang="en-GB" sz="1800" b="0" i="0" u="none" strike="noStrike" cap="none" dirty="0" smtClean="0">
                <a:solidFill>
                  <a:schemeClr val="dk1"/>
                </a:solidFill>
                <a:ea typeface="Trebuchet MS"/>
                <a:cs typeface="Trebuchet MS"/>
                <a:sym typeface="Trebuchet MS"/>
              </a:rPr>
              <a:t>Llanelli</a:t>
            </a:r>
          </a:p>
          <a:p>
            <a:pPr>
              <a:spcBef>
                <a:spcPts val="0"/>
              </a:spcBef>
              <a:buClr>
                <a:schemeClr val="dk1"/>
              </a:buClr>
              <a:buSzPct val="100000"/>
            </a:pPr>
            <a:r>
              <a:rPr lang="en-GB" sz="1800" dirty="0" smtClean="0">
                <a:solidFill>
                  <a:schemeClr val="dk1"/>
                </a:solidFill>
                <a:ea typeface="Trebuchet MS"/>
                <a:cs typeface="Trebuchet MS"/>
                <a:sym typeface="Trebuchet MS"/>
              </a:rPr>
              <a:t>Llandrindod Wells</a:t>
            </a:r>
            <a:endParaRPr lang="en-GB" sz="1800" b="0" i="0" u="none" strike="noStrike" cap="none" dirty="0">
              <a:solidFill>
                <a:schemeClr val="dk1"/>
              </a:solidFill>
              <a:ea typeface="Trebuchet MS"/>
              <a:cs typeface="Trebuchet MS"/>
              <a:sym typeface="Trebuchet MS"/>
            </a:endParaRPr>
          </a:p>
        </p:txBody>
      </p:sp>
      <p:pic>
        <p:nvPicPr>
          <p:cNvPr id="90" name="Shape 90"/>
          <p:cNvPicPr preferRelativeResize="0"/>
          <p:nvPr/>
        </p:nvPicPr>
        <p:blipFill rotWithShape="1">
          <a:blip r:embed="rId3" cstate="print">
            <a:alphaModFix/>
          </a:blip>
          <a:srcRect/>
          <a:stretch/>
        </p:blipFill>
        <p:spPr>
          <a:xfrm>
            <a:off x="6876256" y="4908225"/>
            <a:ext cx="1944216" cy="1701188"/>
          </a:xfrm>
          <a:prstGeom prst="rect">
            <a:avLst/>
          </a:prstGeom>
          <a:noFill/>
          <a:ln>
            <a:noFill/>
          </a:ln>
        </p:spPr>
      </p:pic>
      <p:sp>
        <p:nvSpPr>
          <p:cNvPr id="2" name="TextBox 1"/>
          <p:cNvSpPr txBox="1"/>
          <p:nvPr/>
        </p:nvSpPr>
        <p:spPr>
          <a:xfrm>
            <a:off x="4283968" y="1379663"/>
            <a:ext cx="3960440" cy="5355312"/>
          </a:xfrm>
          <a:prstGeom prst="rect">
            <a:avLst/>
          </a:prstGeom>
          <a:noFill/>
        </p:spPr>
        <p:txBody>
          <a:bodyPr wrap="square" rtlCol="0">
            <a:spAutoFit/>
          </a:bodyPr>
          <a:lstStyle/>
          <a:p>
            <a:pPr marL="285750" indent="-285750">
              <a:buFont typeface="Arial" panose="020B0604020202020204" pitchFamily="34" charset="0"/>
              <a:buChar char="•"/>
            </a:pPr>
            <a:r>
              <a:rPr lang="en-GB" dirty="0" smtClean="0"/>
              <a:t>Merthyr </a:t>
            </a:r>
            <a:r>
              <a:rPr lang="en-GB" dirty="0"/>
              <a:t>Cynon </a:t>
            </a:r>
          </a:p>
          <a:p>
            <a:pPr marL="285750" indent="-285750">
              <a:buFont typeface="Arial" panose="020B0604020202020204" pitchFamily="34" charset="0"/>
              <a:buChar char="•"/>
            </a:pPr>
            <a:r>
              <a:rPr lang="en-GB" dirty="0" smtClean="0"/>
              <a:t>Monmouth </a:t>
            </a:r>
            <a:r>
              <a:rPr lang="en-GB" dirty="0"/>
              <a:t>&amp; District</a:t>
            </a:r>
          </a:p>
          <a:p>
            <a:pPr marL="285750" indent="-285750">
              <a:buFont typeface="Arial" panose="020B0604020202020204" pitchFamily="34" charset="0"/>
              <a:buChar char="•"/>
            </a:pPr>
            <a:r>
              <a:rPr lang="en-GB" dirty="0" smtClean="0"/>
              <a:t>Neath </a:t>
            </a:r>
            <a:endParaRPr lang="en-GB" dirty="0"/>
          </a:p>
          <a:p>
            <a:pPr marL="285750" indent="-285750">
              <a:buFont typeface="Arial" panose="020B0604020202020204" pitchFamily="34" charset="0"/>
              <a:buChar char="•"/>
            </a:pPr>
            <a:r>
              <a:rPr lang="en-GB" dirty="0" smtClean="0"/>
              <a:t>Newport </a:t>
            </a:r>
            <a:endParaRPr lang="en-GB" dirty="0"/>
          </a:p>
          <a:p>
            <a:pPr marL="285750" indent="-285750">
              <a:buFont typeface="Arial" panose="020B0604020202020204" pitchFamily="34" charset="0"/>
              <a:buChar char="•"/>
            </a:pPr>
            <a:r>
              <a:rPr lang="en-GB" dirty="0" smtClean="0"/>
              <a:t>Oswestry </a:t>
            </a:r>
            <a:r>
              <a:rPr lang="en-GB" dirty="0"/>
              <a:t>&amp; Borders </a:t>
            </a:r>
          </a:p>
          <a:p>
            <a:pPr marL="285750" indent="-285750">
              <a:buFont typeface="Arial" panose="020B0604020202020204" pitchFamily="34" charset="0"/>
              <a:buChar char="•"/>
            </a:pPr>
            <a:r>
              <a:rPr lang="en-GB" dirty="0" smtClean="0"/>
              <a:t>Pembrokeshire </a:t>
            </a:r>
          </a:p>
          <a:p>
            <a:pPr marL="285750" indent="-285750">
              <a:buFont typeface="Arial" panose="020B0604020202020204" pitchFamily="34" charset="0"/>
              <a:buChar char="•"/>
            </a:pPr>
            <a:r>
              <a:rPr lang="en-GB" dirty="0" smtClean="0"/>
              <a:t>Pontypridd </a:t>
            </a:r>
          </a:p>
          <a:p>
            <a:pPr marL="285750" indent="-285750">
              <a:buFont typeface="Arial" panose="020B0604020202020204" pitchFamily="34" charset="0"/>
              <a:buChar char="•"/>
            </a:pPr>
            <a:r>
              <a:rPr lang="en-GB" dirty="0" smtClean="0"/>
              <a:t>Port Talbot</a:t>
            </a:r>
          </a:p>
          <a:p>
            <a:pPr marL="285750" indent="-285750">
              <a:buFont typeface="Arial" panose="020B0604020202020204" pitchFamily="34" charset="0"/>
              <a:buChar char="•"/>
            </a:pPr>
            <a:r>
              <a:rPr lang="en-GB" dirty="0"/>
              <a:t>Prestatyn &amp; Meliden Foodbank </a:t>
            </a:r>
          </a:p>
          <a:p>
            <a:pPr marL="285750" indent="-285750">
              <a:buFont typeface="Arial" panose="020B0604020202020204" pitchFamily="34" charset="0"/>
              <a:buChar char="•"/>
            </a:pPr>
            <a:r>
              <a:rPr lang="en-GB" dirty="0" smtClean="0"/>
              <a:t>Rhondda</a:t>
            </a:r>
          </a:p>
          <a:p>
            <a:pPr marL="285750" indent="-285750">
              <a:buFont typeface="Arial" panose="020B0604020202020204" pitchFamily="34" charset="0"/>
              <a:buChar char="•"/>
            </a:pPr>
            <a:r>
              <a:rPr lang="en-GB" dirty="0" smtClean="0"/>
              <a:t>Rhymney </a:t>
            </a:r>
            <a:r>
              <a:rPr lang="en-GB" dirty="0"/>
              <a:t>Valley </a:t>
            </a:r>
            <a:endParaRPr lang="en-GB" dirty="0" smtClean="0"/>
          </a:p>
          <a:p>
            <a:pPr marL="285750" indent="-285750">
              <a:buFont typeface="Arial" panose="020B0604020202020204" pitchFamily="34" charset="0"/>
              <a:buChar char="•"/>
            </a:pPr>
            <a:r>
              <a:rPr lang="en-GB" dirty="0" smtClean="0"/>
              <a:t>Risca </a:t>
            </a:r>
            <a:endParaRPr lang="en-GB" dirty="0"/>
          </a:p>
          <a:p>
            <a:pPr marL="285750" indent="-285750">
              <a:buFont typeface="Arial" panose="020B0604020202020204" pitchFamily="34" charset="0"/>
              <a:buChar char="•"/>
            </a:pPr>
            <a:r>
              <a:rPr lang="en-GB" dirty="0" smtClean="0"/>
              <a:t>Swansea </a:t>
            </a:r>
          </a:p>
          <a:p>
            <a:pPr marL="285750" indent="-285750">
              <a:buFont typeface="Arial" panose="020B0604020202020204" pitchFamily="34" charset="0"/>
              <a:buChar char="•"/>
            </a:pPr>
            <a:r>
              <a:rPr lang="en-GB" dirty="0" smtClean="0"/>
              <a:t>Taff Ely</a:t>
            </a:r>
          </a:p>
          <a:p>
            <a:pPr marL="285750" indent="-285750">
              <a:buFont typeface="Arial" panose="020B0604020202020204" pitchFamily="34" charset="0"/>
              <a:buChar char="•"/>
            </a:pPr>
            <a:r>
              <a:rPr lang="en-GB" dirty="0" smtClean="0"/>
              <a:t>The Vale of Glamorgan</a:t>
            </a:r>
            <a:endParaRPr lang="en-GB" dirty="0"/>
          </a:p>
          <a:p>
            <a:pPr marL="285750" indent="-285750">
              <a:buFont typeface="Arial" panose="020B0604020202020204" pitchFamily="34" charset="0"/>
              <a:buChar char="•"/>
            </a:pPr>
            <a:r>
              <a:rPr lang="en-GB" dirty="0"/>
              <a:t>Welshpool &amp; District </a:t>
            </a:r>
          </a:p>
          <a:p>
            <a:pPr marL="285750" indent="-285750">
              <a:buFont typeface="Arial" panose="020B0604020202020204" pitchFamily="34" charset="0"/>
              <a:buChar char="•"/>
            </a:pPr>
            <a:r>
              <a:rPr lang="en-GB" dirty="0" smtClean="0"/>
              <a:t>Wrexham </a:t>
            </a:r>
          </a:p>
          <a:p>
            <a:pPr marL="285750" indent="-285750">
              <a:buFont typeface="Arial" panose="020B0604020202020204" pitchFamily="34" charset="0"/>
              <a:buChar char="•"/>
            </a:pPr>
            <a:r>
              <a:rPr lang="en-GB" dirty="0" smtClean="0"/>
              <a:t>Vale </a:t>
            </a:r>
            <a:r>
              <a:rPr lang="en-GB" dirty="0"/>
              <a:t>of Clwyd Foodbank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967129569"/>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Shape 88"/>
          <p:cNvSpPr txBox="1"/>
          <p:nvPr/>
        </p:nvSpPr>
        <p:spPr>
          <a:xfrm>
            <a:off x="457200" y="404664"/>
            <a:ext cx="8229600" cy="72008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Arial"/>
              <a:buNone/>
            </a:pPr>
            <a:r>
              <a:rPr lang="en-GB" sz="3600" b="1" dirty="0" smtClean="0">
                <a:solidFill>
                  <a:srgbClr val="00B050"/>
                </a:solidFill>
                <a:ea typeface="Trebuchet MS"/>
                <a:cs typeface="Trebuchet MS"/>
                <a:sym typeface="Trebuchet MS"/>
              </a:rPr>
              <a:t>How foodbanks work</a:t>
            </a:r>
            <a:endParaRPr lang="en-GB" sz="3600" b="1" i="0" u="none" strike="noStrike" cap="none" dirty="0">
              <a:solidFill>
                <a:srgbClr val="00B050"/>
              </a:solidFill>
              <a:ea typeface="Trebuchet MS"/>
              <a:cs typeface="Trebuchet MS"/>
              <a:sym typeface="Trebuchet MS"/>
            </a:endParaRPr>
          </a:p>
        </p:txBody>
      </p:sp>
      <p:sp>
        <p:nvSpPr>
          <p:cNvPr id="89" name="Shape 89"/>
          <p:cNvSpPr txBox="1">
            <a:spLocks noGrp="1"/>
          </p:cNvSpPr>
          <p:nvPr>
            <p:ph type="body" idx="1"/>
          </p:nvPr>
        </p:nvSpPr>
        <p:spPr>
          <a:xfrm>
            <a:off x="683568" y="1396903"/>
            <a:ext cx="5040560" cy="3184225"/>
          </a:xfrm>
          <a:prstGeom prst="rect">
            <a:avLst/>
          </a:prstGeom>
          <a:noFill/>
          <a:ln>
            <a:noFill/>
          </a:ln>
        </p:spPr>
        <p:txBody>
          <a:bodyPr lIns="91425" tIns="45700" rIns="91425" bIns="45700" anchor="t" anchorCtr="0">
            <a:noAutofit/>
          </a:bodyPr>
          <a:lstStyle/>
          <a:p>
            <a:pPr>
              <a:spcBef>
                <a:spcPts val="0"/>
              </a:spcBef>
              <a:buClr>
                <a:schemeClr val="dk1"/>
              </a:buClr>
              <a:buSzPct val="100000"/>
            </a:pPr>
            <a:r>
              <a:rPr lang="en-GB" sz="2400" dirty="0" smtClean="0">
                <a:solidFill>
                  <a:schemeClr val="dk1"/>
                </a:solidFill>
                <a:latin typeface="Candara" panose="020E0502030303020204" pitchFamily="34" charset="0"/>
                <a:ea typeface="Trebuchet MS"/>
                <a:cs typeface="Trebuchet MS"/>
                <a:sym typeface="Trebuchet MS"/>
              </a:rPr>
              <a:t>Non perishable food is donated by the public</a:t>
            </a:r>
          </a:p>
          <a:p>
            <a:pPr>
              <a:spcBef>
                <a:spcPts val="0"/>
              </a:spcBef>
              <a:buClr>
                <a:schemeClr val="dk1"/>
              </a:buClr>
              <a:buSzPct val="100000"/>
            </a:pPr>
            <a:r>
              <a:rPr lang="en-GB" sz="2400" dirty="0" smtClean="0">
                <a:solidFill>
                  <a:schemeClr val="dk1"/>
                </a:solidFill>
                <a:latin typeface="Candara" panose="020E0502030303020204" pitchFamily="34" charset="0"/>
                <a:ea typeface="Trebuchet MS"/>
                <a:cs typeface="Trebuchet MS"/>
                <a:sym typeface="Trebuchet MS"/>
              </a:rPr>
              <a:t>Food is weighed in, sorted &amp; stored by volunteers</a:t>
            </a:r>
          </a:p>
          <a:p>
            <a:pPr>
              <a:spcBef>
                <a:spcPts val="0"/>
              </a:spcBef>
              <a:buClr>
                <a:schemeClr val="dk1"/>
              </a:buClr>
              <a:buSzPct val="100000"/>
            </a:pPr>
            <a:r>
              <a:rPr lang="en-GB" sz="2400" dirty="0">
                <a:solidFill>
                  <a:schemeClr val="dk1"/>
                </a:solidFill>
                <a:latin typeface="Candara" panose="020E0502030303020204" pitchFamily="34" charset="0"/>
                <a:ea typeface="Trebuchet MS"/>
                <a:cs typeface="Trebuchet MS"/>
                <a:sym typeface="Trebuchet MS"/>
              </a:rPr>
              <a:t>Frontline care professionals give foodbank vouchers to </a:t>
            </a:r>
            <a:r>
              <a:rPr lang="en-GB" sz="2400" dirty="0" smtClean="0">
                <a:solidFill>
                  <a:schemeClr val="dk1"/>
                </a:solidFill>
                <a:latin typeface="Candara" panose="020E0502030303020204" pitchFamily="34" charset="0"/>
                <a:ea typeface="Trebuchet MS"/>
                <a:cs typeface="Trebuchet MS"/>
                <a:sym typeface="Trebuchet MS"/>
              </a:rPr>
              <a:t>people </a:t>
            </a:r>
            <a:r>
              <a:rPr lang="en-GB" sz="2400" dirty="0">
                <a:solidFill>
                  <a:schemeClr val="dk1"/>
                </a:solidFill>
                <a:latin typeface="Candara" panose="020E0502030303020204" pitchFamily="34" charset="0"/>
                <a:ea typeface="Trebuchet MS"/>
                <a:cs typeface="Trebuchet MS"/>
                <a:sym typeface="Trebuchet MS"/>
              </a:rPr>
              <a:t>in crisis</a:t>
            </a:r>
          </a:p>
          <a:p>
            <a:pPr>
              <a:spcBef>
                <a:spcPts val="0"/>
              </a:spcBef>
              <a:buClr>
                <a:schemeClr val="dk1"/>
              </a:buClr>
              <a:buSzPct val="100000"/>
            </a:pPr>
            <a:endParaRPr lang="en-GB" sz="2800" i="0" u="none" strike="noStrike" cap="none" dirty="0">
              <a:solidFill>
                <a:schemeClr val="dk1"/>
              </a:solidFill>
              <a:ea typeface="Trebuchet MS"/>
              <a:cs typeface="Trebuchet MS"/>
              <a:sym typeface="Trebuchet MS"/>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106" y="1312843"/>
            <a:ext cx="2593342" cy="291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1106" y="4509120"/>
            <a:ext cx="2828925" cy="256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155173"/>
            <a:ext cx="3547844" cy="278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3061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srcRect/>
          <a:stretch>
            <a:fillRect/>
          </a:stretch>
        </p:blipFill>
        <p:spPr bwMode="auto">
          <a:xfrm>
            <a:off x="5436096" y="44624"/>
            <a:ext cx="3528392" cy="1296144"/>
          </a:xfrm>
          <a:prstGeom prst="rect">
            <a:avLst/>
          </a:prstGeom>
          <a:noFill/>
          <a:ln w="9525">
            <a:noFill/>
            <a:miter lim="800000"/>
            <a:headEnd/>
            <a:tailEnd/>
          </a:ln>
        </p:spPr>
      </p:pic>
      <p:pic>
        <p:nvPicPr>
          <p:cNvPr id="15" name="Picture 5"/>
          <p:cNvPicPr>
            <a:picLocks noChangeAspect="1" noChangeArrowheads="1"/>
          </p:cNvPicPr>
          <p:nvPr/>
        </p:nvPicPr>
        <p:blipFill>
          <a:blip r:embed="rId3" cstate="print"/>
          <a:srcRect/>
          <a:stretch>
            <a:fillRect/>
          </a:stretch>
        </p:blipFill>
        <p:spPr bwMode="auto">
          <a:xfrm>
            <a:off x="0" y="5805264"/>
            <a:ext cx="9144000" cy="1052736"/>
          </a:xfrm>
          <a:prstGeom prst="rect">
            <a:avLst/>
          </a:prstGeom>
          <a:noFill/>
          <a:ln w="9525">
            <a:noFill/>
            <a:miter lim="800000"/>
            <a:headEnd/>
            <a:tailEnd/>
          </a:ln>
        </p:spPr>
      </p:pic>
      <p:sp>
        <p:nvSpPr>
          <p:cNvPr id="4" name="Rectangle 3"/>
          <p:cNvSpPr/>
          <p:nvPr/>
        </p:nvSpPr>
        <p:spPr>
          <a:xfrm>
            <a:off x="179512" y="188640"/>
            <a:ext cx="8712968" cy="5909310"/>
          </a:xfrm>
          <a:prstGeom prst="rect">
            <a:avLst/>
          </a:prstGeom>
        </p:spPr>
        <p:txBody>
          <a:bodyPr wrap="square">
            <a:spAutoFit/>
          </a:bodyPr>
          <a:lstStyle/>
          <a:p>
            <a:r>
              <a:rPr lang="en-GB" b="1" dirty="0"/>
              <a:t>Day's overview</a:t>
            </a:r>
            <a:r>
              <a:rPr lang="en-GB" b="1" dirty="0" smtClean="0"/>
              <a:t>:</a:t>
            </a:r>
          </a:p>
          <a:p>
            <a:endParaRPr lang="en-GB" b="1" dirty="0"/>
          </a:p>
          <a:p>
            <a:pPr>
              <a:buFont typeface="Wingdings"/>
              <a:buChar char="Ø"/>
            </a:pPr>
            <a:r>
              <a:rPr lang="en-GB" dirty="0" smtClean="0"/>
              <a:t>  9.40am </a:t>
            </a:r>
            <a:r>
              <a:rPr lang="en-GB" dirty="0"/>
              <a:t>- Arrival - tea / </a:t>
            </a:r>
            <a:r>
              <a:rPr lang="en-GB" dirty="0" smtClean="0"/>
              <a:t>coffee</a:t>
            </a:r>
          </a:p>
          <a:p>
            <a:pPr>
              <a:buFont typeface="Wingdings" pitchFamily="2" charset="2"/>
              <a:buChar char="Ø"/>
            </a:pPr>
            <a:r>
              <a:rPr lang="en-GB" dirty="0" smtClean="0"/>
              <a:t>  10 </a:t>
            </a:r>
            <a:r>
              <a:rPr lang="en-GB" dirty="0"/>
              <a:t>- </a:t>
            </a:r>
            <a:r>
              <a:rPr lang="en-GB" dirty="0" smtClean="0"/>
              <a:t>Kick </a:t>
            </a:r>
            <a:r>
              <a:rPr lang="en-GB" dirty="0"/>
              <a:t>off - Welcome, then Devotional </a:t>
            </a:r>
            <a:r>
              <a:rPr lang="en-GB" dirty="0" smtClean="0"/>
              <a:t>– </a:t>
            </a:r>
            <a:r>
              <a:rPr lang="en-GB" i="1" dirty="0" smtClean="0"/>
              <a:t>Ifor Williams</a:t>
            </a:r>
            <a:endParaRPr lang="en-GB" i="1" dirty="0"/>
          </a:p>
          <a:p>
            <a:pPr>
              <a:buFont typeface="Wingdings" pitchFamily="2" charset="2"/>
              <a:buChar char="Ø"/>
            </a:pPr>
            <a:r>
              <a:rPr lang="en-GB" dirty="0" smtClean="0"/>
              <a:t>  10.15 – CEO  </a:t>
            </a:r>
            <a:r>
              <a:rPr lang="en-GB" dirty="0"/>
              <a:t>- a </a:t>
            </a:r>
            <a:r>
              <a:rPr lang="en-GB" dirty="0" smtClean="0"/>
              <a:t>quick view </a:t>
            </a:r>
            <a:r>
              <a:rPr lang="en-GB" dirty="0"/>
              <a:t>from the </a:t>
            </a:r>
            <a:r>
              <a:rPr lang="en-GB" dirty="0" smtClean="0"/>
              <a:t>bridge </a:t>
            </a:r>
            <a:endParaRPr lang="en-GB" dirty="0"/>
          </a:p>
          <a:p>
            <a:pPr>
              <a:buFont typeface="Wingdings" pitchFamily="2" charset="2"/>
              <a:buChar char="Ø"/>
            </a:pPr>
            <a:r>
              <a:rPr lang="en-GB" dirty="0" smtClean="0"/>
              <a:t>  10.30 – </a:t>
            </a:r>
            <a:r>
              <a:rPr lang="en-GB" b="1" i="1" dirty="0" smtClean="0"/>
              <a:t>Dealing with trauma and tragedy </a:t>
            </a:r>
            <a:r>
              <a:rPr lang="en-GB" dirty="0" smtClean="0"/>
              <a:t>– Steve Jones </a:t>
            </a:r>
            <a:endParaRPr lang="en-GB" dirty="0"/>
          </a:p>
          <a:p>
            <a:endParaRPr lang="en-GB" dirty="0"/>
          </a:p>
          <a:p>
            <a:pPr>
              <a:buFont typeface="Wingdings" pitchFamily="2" charset="2"/>
              <a:buChar char="Ø"/>
            </a:pPr>
            <a:r>
              <a:rPr lang="en-GB" dirty="0"/>
              <a:t> </a:t>
            </a:r>
            <a:r>
              <a:rPr lang="en-GB" dirty="0" smtClean="0"/>
              <a:t> </a:t>
            </a:r>
            <a:r>
              <a:rPr lang="en-GB" b="1" dirty="0" smtClean="0"/>
              <a:t>12 </a:t>
            </a:r>
            <a:r>
              <a:rPr lang="en-GB" b="1" dirty="0"/>
              <a:t>- </a:t>
            </a:r>
            <a:r>
              <a:rPr lang="en-GB" b="1" i="1" dirty="0"/>
              <a:t>Lunch</a:t>
            </a:r>
            <a:r>
              <a:rPr lang="en-GB" b="1" dirty="0"/>
              <a:t> </a:t>
            </a:r>
            <a:r>
              <a:rPr lang="en-GB" dirty="0"/>
              <a:t>- </a:t>
            </a:r>
            <a:r>
              <a:rPr lang="en-GB" dirty="0" smtClean="0"/>
              <a:t>provided -   £5pp (inc tea/coffee etc) - </a:t>
            </a:r>
            <a:r>
              <a:rPr lang="en-GB" dirty="0"/>
              <a:t>honesty box</a:t>
            </a:r>
          </a:p>
          <a:p>
            <a:endParaRPr lang="en-GB" dirty="0"/>
          </a:p>
          <a:p>
            <a:pPr>
              <a:buFont typeface="Wingdings" pitchFamily="2" charset="2"/>
              <a:buChar char="Ø"/>
            </a:pPr>
            <a:r>
              <a:rPr lang="en-GB" dirty="0"/>
              <a:t> </a:t>
            </a:r>
            <a:r>
              <a:rPr lang="en-GB" dirty="0" smtClean="0"/>
              <a:t>12.45 pm – Possibilities of Partnering - </a:t>
            </a:r>
            <a:r>
              <a:rPr lang="en-US" b="1" dirty="0" smtClean="0"/>
              <a:t>Susan Lloyd-Selby  </a:t>
            </a:r>
            <a:r>
              <a:rPr lang="en-US" dirty="0" smtClean="0"/>
              <a:t>- </a:t>
            </a:r>
            <a:r>
              <a:rPr lang="en-US" dirty="0" err="1" smtClean="0">
                <a:solidFill>
                  <a:srgbClr val="FF0000"/>
                </a:solidFill>
              </a:rPr>
              <a:t>Foodbank</a:t>
            </a:r>
            <a:r>
              <a:rPr lang="en-US" dirty="0" smtClean="0">
                <a:solidFill>
                  <a:srgbClr val="FF0000"/>
                </a:solidFill>
              </a:rPr>
              <a:t> </a:t>
            </a:r>
            <a:r>
              <a:rPr lang="en-US" dirty="0" smtClean="0"/>
              <a:t>&amp; </a:t>
            </a:r>
            <a:r>
              <a:rPr lang="en-GB" dirty="0" err="1" smtClean="0"/>
              <a:t>Gideons</a:t>
            </a:r>
            <a:r>
              <a:rPr lang="en-GB" dirty="0" smtClean="0"/>
              <a:t> update</a:t>
            </a:r>
          </a:p>
          <a:p>
            <a:pPr>
              <a:buFont typeface="Wingdings" pitchFamily="2" charset="2"/>
              <a:buChar char="Ø"/>
            </a:pPr>
            <a:r>
              <a:rPr lang="en-GB" dirty="0"/>
              <a:t> </a:t>
            </a:r>
            <a:r>
              <a:rPr lang="en-GB" dirty="0" smtClean="0"/>
              <a:t>1.05pm – </a:t>
            </a:r>
            <a:r>
              <a:rPr lang="en-GB" b="1" i="1" dirty="0" smtClean="0"/>
              <a:t>Developing a world class attitude </a:t>
            </a:r>
            <a:r>
              <a:rPr lang="en-GB" dirty="0" smtClean="0"/>
              <a:t>– Gerrit Bantjes</a:t>
            </a:r>
          </a:p>
          <a:p>
            <a:pPr>
              <a:buFont typeface="Wingdings" pitchFamily="2" charset="2"/>
              <a:buChar char="Ø"/>
            </a:pPr>
            <a:r>
              <a:rPr lang="en-GB" dirty="0" smtClean="0"/>
              <a:t>  1.40pm - Welsh Wonders - What's </a:t>
            </a:r>
            <a:r>
              <a:rPr lang="en-GB" dirty="0"/>
              <a:t>hot, what's not - Chaplains share and prayer</a:t>
            </a:r>
            <a:r>
              <a:rPr lang="en-GB" dirty="0" smtClean="0"/>
              <a:t>....</a:t>
            </a:r>
          </a:p>
          <a:p>
            <a:pPr lvl="1">
              <a:buFont typeface="Wingdings" pitchFamily="2" charset="2"/>
              <a:buChar char="Ø"/>
            </a:pPr>
            <a:r>
              <a:rPr lang="en-GB" dirty="0" smtClean="0"/>
              <a:t> Heather Lewis selected as Chaplain for World Para-games</a:t>
            </a:r>
          </a:p>
          <a:p>
            <a:pPr lvl="1">
              <a:buFont typeface="Wingdings" pitchFamily="2" charset="2"/>
              <a:buChar char="Ø"/>
            </a:pPr>
            <a:r>
              <a:rPr lang="en-GB" dirty="0" smtClean="0"/>
              <a:t> Phil Bishop – “Transform your team” </a:t>
            </a:r>
          </a:p>
          <a:p>
            <a:pPr lvl="1">
              <a:buFont typeface="Wingdings" pitchFamily="2" charset="2"/>
              <a:buChar char="Ø"/>
            </a:pPr>
            <a:r>
              <a:rPr lang="en-GB" dirty="0" smtClean="0"/>
              <a:t> Steve Jones – developing disability chaplaincy</a:t>
            </a:r>
          </a:p>
          <a:p>
            <a:pPr>
              <a:buFont typeface="Wingdings" pitchFamily="2" charset="2"/>
              <a:buChar char="Ø"/>
            </a:pPr>
            <a:r>
              <a:rPr lang="en-GB" dirty="0"/>
              <a:t> </a:t>
            </a:r>
            <a:r>
              <a:rPr lang="en-GB" dirty="0" smtClean="0"/>
              <a:t>2.00pm – Prayer Power</a:t>
            </a:r>
          </a:p>
          <a:p>
            <a:pPr>
              <a:buFont typeface="Wingdings" pitchFamily="2" charset="2"/>
              <a:buChar char="Ø"/>
            </a:pPr>
            <a:r>
              <a:rPr lang="en-GB" dirty="0" smtClean="0"/>
              <a:t> </a:t>
            </a:r>
            <a:r>
              <a:rPr lang="en-GB" b="1" dirty="0" smtClean="0"/>
              <a:t>2.15pm </a:t>
            </a:r>
            <a:r>
              <a:rPr lang="en-GB" b="1" dirty="0"/>
              <a:t>- </a:t>
            </a:r>
            <a:r>
              <a:rPr lang="en-GB" b="1" i="1" dirty="0"/>
              <a:t>break - </a:t>
            </a:r>
            <a:r>
              <a:rPr lang="en-GB" b="1" i="1" dirty="0" smtClean="0"/>
              <a:t>tea/coffee</a:t>
            </a:r>
            <a:endParaRPr lang="en-GB" b="1" i="1" dirty="0"/>
          </a:p>
          <a:p>
            <a:pPr>
              <a:buFont typeface="Wingdings" pitchFamily="2" charset="2"/>
              <a:buChar char="Ø"/>
            </a:pPr>
            <a:r>
              <a:rPr lang="en-GB" dirty="0" smtClean="0"/>
              <a:t> 2.30 </a:t>
            </a:r>
            <a:r>
              <a:rPr lang="en-GB" dirty="0"/>
              <a:t>- Warren </a:t>
            </a:r>
            <a:r>
              <a:rPr lang="en-GB" dirty="0" smtClean="0"/>
              <a:t>– SCUK update</a:t>
            </a:r>
            <a:endParaRPr lang="en-GB" b="1" i="1" dirty="0" smtClean="0"/>
          </a:p>
          <a:p>
            <a:pPr>
              <a:buFont typeface="Wingdings" pitchFamily="2" charset="2"/>
              <a:buChar char="Ø"/>
            </a:pPr>
            <a:r>
              <a:rPr lang="en-GB" dirty="0" smtClean="0"/>
              <a:t> 2.50pm - </a:t>
            </a:r>
            <a:r>
              <a:rPr lang="en-GB" b="1" i="1" dirty="0"/>
              <a:t>Vision Wales </a:t>
            </a:r>
            <a:r>
              <a:rPr lang="en-GB" dirty="0" smtClean="0"/>
              <a:t>– progress update - Martin</a:t>
            </a:r>
          </a:p>
          <a:p>
            <a:pPr>
              <a:buFont typeface="Wingdings" pitchFamily="2" charset="2"/>
              <a:buChar char="Ø"/>
            </a:pPr>
            <a:r>
              <a:rPr lang="en-GB" dirty="0" smtClean="0"/>
              <a:t> 3.15pm </a:t>
            </a:r>
            <a:r>
              <a:rPr lang="en-GB" dirty="0"/>
              <a:t>- </a:t>
            </a:r>
            <a:r>
              <a:rPr lang="en-GB" dirty="0" smtClean="0"/>
              <a:t> Disability sport taster session or </a:t>
            </a:r>
          </a:p>
          <a:p>
            <a:r>
              <a:rPr lang="en-GB" dirty="0" smtClean="0"/>
              <a:t>		Thank </a:t>
            </a:r>
            <a:r>
              <a:rPr lang="en-GB" dirty="0"/>
              <a:t>you for coming, closing prayer, good byes...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Shape 88"/>
          <p:cNvSpPr txBox="1"/>
          <p:nvPr/>
        </p:nvSpPr>
        <p:spPr>
          <a:xfrm>
            <a:off x="457200" y="476672"/>
            <a:ext cx="8229600" cy="72008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Arial"/>
              <a:buNone/>
            </a:pPr>
            <a:r>
              <a:rPr lang="en-GB" sz="3600" b="1" dirty="0" smtClean="0">
                <a:solidFill>
                  <a:srgbClr val="00B050"/>
                </a:solidFill>
                <a:ea typeface="Trebuchet MS"/>
                <a:cs typeface="Trebuchet MS"/>
                <a:sym typeface="Trebuchet MS"/>
              </a:rPr>
              <a:t>How foodbanks work</a:t>
            </a:r>
            <a:endParaRPr lang="en-GB" sz="3600" b="1" i="0" u="none" strike="noStrike" cap="none" dirty="0">
              <a:solidFill>
                <a:srgbClr val="00B050"/>
              </a:solidFill>
              <a:ea typeface="Trebuchet MS"/>
              <a:cs typeface="Trebuchet MS"/>
              <a:sym typeface="Trebuchet MS"/>
            </a:endParaRPr>
          </a:p>
        </p:txBody>
      </p:sp>
      <p:sp>
        <p:nvSpPr>
          <p:cNvPr id="89" name="Shape 89"/>
          <p:cNvSpPr txBox="1">
            <a:spLocks noGrp="1"/>
          </p:cNvSpPr>
          <p:nvPr>
            <p:ph type="body" idx="1"/>
          </p:nvPr>
        </p:nvSpPr>
        <p:spPr>
          <a:xfrm>
            <a:off x="683568" y="1396903"/>
            <a:ext cx="7488832" cy="1023985"/>
          </a:xfrm>
          <a:prstGeom prst="rect">
            <a:avLst/>
          </a:prstGeom>
          <a:noFill/>
          <a:ln>
            <a:noFill/>
          </a:ln>
        </p:spPr>
        <p:txBody>
          <a:bodyPr lIns="91425" tIns="45700" rIns="91425" bIns="45700" anchor="t" anchorCtr="0">
            <a:noAutofit/>
          </a:bodyPr>
          <a:lstStyle/>
          <a:p>
            <a:pPr marL="0" indent="0">
              <a:spcBef>
                <a:spcPts val="0"/>
              </a:spcBef>
              <a:buClr>
                <a:schemeClr val="dk1"/>
              </a:buClr>
              <a:buSzPct val="100000"/>
              <a:buNone/>
            </a:pPr>
            <a:r>
              <a:rPr lang="en-GB" sz="2400" dirty="0">
                <a:solidFill>
                  <a:schemeClr val="dk1"/>
                </a:solidFill>
                <a:latin typeface="Candara" panose="020E0502030303020204" pitchFamily="34" charset="0"/>
                <a:ea typeface="Trebuchet MS"/>
                <a:cs typeface="Trebuchet MS"/>
                <a:sym typeface="Trebuchet MS"/>
              </a:rPr>
              <a:t>Clients exchange their voucher for 3 days’ supply of food at the foodbank </a:t>
            </a:r>
            <a:r>
              <a:rPr lang="en-GB" sz="2400" dirty="0" smtClean="0">
                <a:solidFill>
                  <a:schemeClr val="dk1"/>
                </a:solidFill>
                <a:latin typeface="Candara" panose="020E0502030303020204" pitchFamily="34" charset="0"/>
                <a:ea typeface="Trebuchet MS"/>
                <a:cs typeface="Trebuchet MS"/>
                <a:sym typeface="Trebuchet MS"/>
              </a:rPr>
              <a:t>centre</a:t>
            </a:r>
            <a:endParaRPr lang="en-GB" sz="2800" i="0" u="none" strike="noStrike" cap="none" dirty="0">
              <a:solidFill>
                <a:schemeClr val="dk1"/>
              </a:solidFill>
              <a:ea typeface="Trebuchet MS"/>
              <a:cs typeface="Trebuchet MS"/>
              <a:sym typeface="Trebuchet MS"/>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860674"/>
            <a:ext cx="2554287"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4063" y="2860675"/>
            <a:ext cx="2554287"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2855358"/>
            <a:ext cx="251777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34366" y="5157192"/>
            <a:ext cx="8258113" cy="830997"/>
          </a:xfrm>
          <a:prstGeom prst="rect">
            <a:avLst/>
          </a:prstGeom>
        </p:spPr>
        <p:txBody>
          <a:bodyPr wrap="square">
            <a:spAutoFit/>
          </a:bodyPr>
          <a:lstStyle/>
          <a:p>
            <a:r>
              <a:rPr lang="en-GB" sz="2400" dirty="0">
                <a:latin typeface="Candara" panose="020E0502030303020204" pitchFamily="34" charset="0"/>
              </a:rPr>
              <a:t>Foodbanks take time to listen and signpost clients to </a:t>
            </a:r>
            <a:r>
              <a:rPr lang="en-GB" sz="2400" dirty="0" smtClean="0">
                <a:latin typeface="Candara" panose="020E0502030303020204" pitchFamily="34" charset="0"/>
              </a:rPr>
              <a:t>further support. When appropriate, we offer to pray with the client</a:t>
            </a:r>
            <a:endParaRPr lang="en-GB" sz="2400" dirty="0">
              <a:latin typeface="Candara" panose="020E0502030303020204" pitchFamily="34" charset="0"/>
            </a:endParaRPr>
          </a:p>
        </p:txBody>
      </p:sp>
    </p:spTree>
    <p:extLst>
      <p:ext uri="{BB962C8B-B14F-4D97-AF65-F5344CB8AC3E}">
        <p14:creationId xmlns:p14="http://schemas.microsoft.com/office/powerpoint/2010/main" val="4293500721"/>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Shape 88"/>
          <p:cNvSpPr txBox="1"/>
          <p:nvPr/>
        </p:nvSpPr>
        <p:spPr>
          <a:xfrm>
            <a:off x="451921" y="548680"/>
            <a:ext cx="8229600" cy="72008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Arial"/>
              <a:buNone/>
            </a:pPr>
            <a:r>
              <a:rPr lang="en-GB" sz="3600" b="1" dirty="0" smtClean="0">
                <a:solidFill>
                  <a:srgbClr val="00B050"/>
                </a:solidFill>
                <a:ea typeface="Trebuchet MS"/>
                <a:cs typeface="Trebuchet MS"/>
                <a:sym typeface="Trebuchet MS"/>
              </a:rPr>
              <a:t>More Than Food</a:t>
            </a:r>
            <a:endParaRPr lang="en-GB" sz="3600" b="1" i="0" u="none" strike="noStrike" cap="none" dirty="0">
              <a:solidFill>
                <a:srgbClr val="00B050"/>
              </a:solidFill>
              <a:ea typeface="Trebuchet MS"/>
              <a:cs typeface="Trebuchet MS"/>
              <a:sym typeface="Trebuchet MS"/>
            </a:endParaRPr>
          </a:p>
        </p:txBody>
      </p:sp>
      <p:sp>
        <p:nvSpPr>
          <p:cNvPr id="89" name="Shape 89"/>
          <p:cNvSpPr txBox="1">
            <a:spLocks noGrp="1"/>
          </p:cNvSpPr>
          <p:nvPr>
            <p:ph type="body" idx="1"/>
          </p:nvPr>
        </p:nvSpPr>
        <p:spPr>
          <a:xfrm>
            <a:off x="683568" y="1396903"/>
            <a:ext cx="8229600" cy="4526100"/>
          </a:xfrm>
          <a:prstGeom prst="rect">
            <a:avLst/>
          </a:prstGeom>
          <a:noFill/>
          <a:ln>
            <a:noFill/>
          </a:ln>
        </p:spPr>
        <p:txBody>
          <a:bodyPr lIns="91425" tIns="45700" rIns="91425" bIns="45700" anchor="t" anchorCtr="0">
            <a:noAutofit/>
          </a:bodyPr>
          <a:lstStyle/>
          <a:p>
            <a:pPr marL="0" indent="0">
              <a:spcBef>
                <a:spcPts val="0"/>
              </a:spcBef>
              <a:buClr>
                <a:schemeClr val="dk1"/>
              </a:buClr>
              <a:buSzPct val="100000"/>
              <a:buNone/>
            </a:pPr>
            <a:r>
              <a:rPr lang="en-GB" sz="2800" b="1" dirty="0" smtClean="0">
                <a:solidFill>
                  <a:srgbClr val="00B050"/>
                </a:solidFill>
                <a:latin typeface="Candara" panose="020E0502030303020204" pitchFamily="34" charset="0"/>
                <a:ea typeface="Trebuchet MS"/>
                <a:cs typeface="Trebuchet MS"/>
                <a:sym typeface="Trebuchet MS"/>
              </a:rPr>
              <a:t>We want to catch people ‘up steam’ before they reach a crisis point</a:t>
            </a:r>
          </a:p>
          <a:p>
            <a:pPr>
              <a:spcBef>
                <a:spcPts val="0"/>
              </a:spcBef>
              <a:buClr>
                <a:schemeClr val="dk1"/>
              </a:buClr>
              <a:buSzPct val="100000"/>
            </a:pPr>
            <a:r>
              <a:rPr lang="en-GB" sz="2400" dirty="0" smtClean="0">
                <a:solidFill>
                  <a:schemeClr val="dk1"/>
                </a:solidFill>
                <a:latin typeface="Candara" panose="020E0502030303020204" pitchFamily="34" charset="0"/>
                <a:ea typeface="Trebuchet MS"/>
                <a:cs typeface="Trebuchet MS"/>
                <a:sym typeface="Trebuchet MS"/>
              </a:rPr>
              <a:t>Eat </a:t>
            </a:r>
            <a:r>
              <a:rPr lang="en-GB" sz="2400" dirty="0">
                <a:solidFill>
                  <a:schemeClr val="dk1"/>
                </a:solidFill>
                <a:latin typeface="Candara" panose="020E0502030303020204" pitchFamily="34" charset="0"/>
                <a:ea typeface="Trebuchet MS"/>
                <a:cs typeface="Trebuchet MS"/>
                <a:sym typeface="Trebuchet MS"/>
              </a:rPr>
              <a:t>Well, Spend </a:t>
            </a:r>
            <a:r>
              <a:rPr lang="en-GB" sz="2400" dirty="0" smtClean="0">
                <a:solidFill>
                  <a:schemeClr val="dk1"/>
                </a:solidFill>
                <a:latin typeface="Candara" panose="020E0502030303020204" pitchFamily="34" charset="0"/>
                <a:ea typeface="Trebuchet MS"/>
                <a:cs typeface="Trebuchet MS"/>
                <a:sym typeface="Trebuchet MS"/>
              </a:rPr>
              <a:t>Less - basic </a:t>
            </a:r>
            <a:r>
              <a:rPr lang="en-GB" sz="2400" dirty="0">
                <a:solidFill>
                  <a:schemeClr val="dk1"/>
                </a:solidFill>
                <a:latin typeface="Candara" panose="020E0502030303020204" pitchFamily="34" charset="0"/>
                <a:ea typeface="Trebuchet MS"/>
                <a:cs typeface="Trebuchet MS"/>
                <a:sym typeface="Trebuchet MS"/>
              </a:rPr>
              <a:t>budgeting and cooking </a:t>
            </a:r>
            <a:r>
              <a:rPr lang="en-GB" sz="2400" dirty="0" smtClean="0">
                <a:solidFill>
                  <a:schemeClr val="dk1"/>
                </a:solidFill>
                <a:latin typeface="Candara" panose="020E0502030303020204" pitchFamily="34" charset="0"/>
                <a:ea typeface="Trebuchet MS"/>
                <a:cs typeface="Trebuchet MS"/>
                <a:sym typeface="Trebuchet MS"/>
              </a:rPr>
              <a:t>courses</a:t>
            </a:r>
          </a:p>
          <a:p>
            <a:pPr>
              <a:spcBef>
                <a:spcPts val="0"/>
              </a:spcBef>
              <a:buClr>
                <a:schemeClr val="dk1"/>
              </a:buClr>
              <a:buSzPct val="100000"/>
            </a:pPr>
            <a:r>
              <a:rPr lang="en-GB" sz="2400" dirty="0" smtClean="0">
                <a:solidFill>
                  <a:schemeClr val="dk1"/>
                </a:solidFill>
                <a:latin typeface="Candara" panose="020E0502030303020204" pitchFamily="34" charset="0"/>
                <a:ea typeface="Trebuchet MS"/>
                <a:cs typeface="Trebuchet MS"/>
                <a:sym typeface="Trebuchet MS"/>
              </a:rPr>
              <a:t>Fuel Bank - provides </a:t>
            </a:r>
            <a:r>
              <a:rPr lang="en-GB" sz="2400" dirty="0">
                <a:solidFill>
                  <a:schemeClr val="dk1"/>
                </a:solidFill>
                <a:latin typeface="Candara" panose="020E0502030303020204" pitchFamily="34" charset="0"/>
                <a:ea typeface="Trebuchet MS"/>
                <a:cs typeface="Trebuchet MS"/>
                <a:sym typeface="Trebuchet MS"/>
              </a:rPr>
              <a:t>£30/£49 credit to people on pre-payment </a:t>
            </a:r>
            <a:r>
              <a:rPr lang="en-GB" sz="2400" dirty="0" smtClean="0">
                <a:solidFill>
                  <a:schemeClr val="dk1"/>
                </a:solidFill>
                <a:latin typeface="Candara" panose="020E0502030303020204" pitchFamily="34" charset="0"/>
                <a:ea typeface="Trebuchet MS"/>
                <a:cs typeface="Trebuchet MS"/>
                <a:sym typeface="Trebuchet MS"/>
              </a:rPr>
              <a:t>meters</a:t>
            </a:r>
          </a:p>
          <a:p>
            <a:pPr>
              <a:spcBef>
                <a:spcPts val="0"/>
              </a:spcBef>
              <a:buClr>
                <a:schemeClr val="dk1"/>
              </a:buClr>
              <a:buSzPct val="100000"/>
            </a:pPr>
            <a:r>
              <a:rPr lang="en-GB" sz="2400" dirty="0" smtClean="0">
                <a:solidFill>
                  <a:schemeClr val="dk1"/>
                </a:solidFill>
                <a:latin typeface="Candara" panose="020E0502030303020204" pitchFamily="34" charset="0"/>
                <a:ea typeface="Trebuchet MS"/>
                <a:cs typeface="Trebuchet MS"/>
                <a:sym typeface="Trebuchet MS"/>
              </a:rPr>
              <a:t>Energy Bank – equips volunteers to signpost </a:t>
            </a:r>
            <a:r>
              <a:rPr lang="en-GB" sz="2400" dirty="0">
                <a:solidFill>
                  <a:schemeClr val="dk1"/>
                </a:solidFill>
                <a:latin typeface="Candara" panose="020E0502030303020204" pitchFamily="34" charset="0"/>
                <a:ea typeface="Trebuchet MS"/>
                <a:cs typeface="Trebuchet MS"/>
                <a:sym typeface="Trebuchet MS"/>
              </a:rPr>
              <a:t>clients to support with fuel debt and </a:t>
            </a:r>
            <a:r>
              <a:rPr lang="en-GB" sz="2400" dirty="0" smtClean="0">
                <a:solidFill>
                  <a:schemeClr val="dk1"/>
                </a:solidFill>
                <a:latin typeface="Candara" panose="020E0502030303020204" pitchFamily="34" charset="0"/>
                <a:ea typeface="Trebuchet MS"/>
                <a:cs typeface="Trebuchet MS"/>
                <a:sym typeface="Trebuchet MS"/>
              </a:rPr>
              <a:t>efficiency</a:t>
            </a:r>
          </a:p>
          <a:p>
            <a:pPr>
              <a:spcBef>
                <a:spcPts val="0"/>
              </a:spcBef>
              <a:buClr>
                <a:schemeClr val="dk1"/>
              </a:buClr>
              <a:buSzPct val="100000"/>
            </a:pPr>
            <a:r>
              <a:rPr lang="en-GB" sz="2400" dirty="0" smtClean="0">
                <a:solidFill>
                  <a:schemeClr val="dk1"/>
                </a:solidFill>
                <a:latin typeface="Candara" panose="020E0502030303020204" pitchFamily="34" charset="0"/>
                <a:ea typeface="Trebuchet MS"/>
                <a:cs typeface="Trebuchet MS"/>
                <a:sym typeface="Trebuchet MS"/>
              </a:rPr>
              <a:t>Holiday Clubs – helps address holiday hunger</a:t>
            </a:r>
          </a:p>
          <a:p>
            <a:pPr>
              <a:spcBef>
                <a:spcPts val="0"/>
              </a:spcBef>
              <a:buClr>
                <a:schemeClr val="dk1"/>
              </a:buClr>
              <a:buSzPct val="100000"/>
            </a:pPr>
            <a:r>
              <a:rPr lang="en-GB" sz="2400" dirty="0" smtClean="0">
                <a:solidFill>
                  <a:schemeClr val="dk1"/>
                </a:solidFill>
                <a:latin typeface="Candara" panose="020E0502030303020204" pitchFamily="34" charset="0"/>
                <a:ea typeface="Trebuchet MS"/>
                <a:cs typeface="Trebuchet MS"/>
                <a:sym typeface="Trebuchet MS"/>
              </a:rPr>
              <a:t>Money Life – a suite of tools </a:t>
            </a:r>
            <a:r>
              <a:rPr lang="en-GB" sz="2400" dirty="0">
                <a:solidFill>
                  <a:schemeClr val="dk1"/>
                </a:solidFill>
                <a:latin typeface="Candara" panose="020E0502030303020204" pitchFamily="34" charset="0"/>
                <a:ea typeface="Trebuchet MS"/>
                <a:cs typeface="Trebuchet MS"/>
                <a:sym typeface="Trebuchet MS"/>
              </a:rPr>
              <a:t>and courses to help tackle debt and financial difficulties. </a:t>
            </a:r>
          </a:p>
          <a:p>
            <a:pPr marL="0" indent="0">
              <a:spcBef>
                <a:spcPts val="0"/>
              </a:spcBef>
              <a:buClr>
                <a:schemeClr val="dk1"/>
              </a:buClr>
              <a:buSzPct val="100000"/>
              <a:buNone/>
            </a:pPr>
            <a:endParaRPr lang="en-GB" sz="2800" i="0" u="none" strike="noStrike" cap="none" dirty="0">
              <a:solidFill>
                <a:schemeClr val="dk1"/>
              </a:solidFill>
              <a:ea typeface="Trebuchet MS"/>
              <a:cs typeface="Trebuchet MS"/>
              <a:sym typeface="Trebuchet MS"/>
            </a:endParaRPr>
          </a:p>
        </p:txBody>
      </p:sp>
      <p:pic>
        <p:nvPicPr>
          <p:cNvPr id="90" name="Shape 90"/>
          <p:cNvPicPr preferRelativeResize="0"/>
          <p:nvPr/>
        </p:nvPicPr>
        <p:blipFill rotWithShape="1">
          <a:blip r:embed="rId3" cstate="print">
            <a:alphaModFix/>
          </a:blip>
          <a:srcRect/>
          <a:stretch/>
        </p:blipFill>
        <p:spPr>
          <a:xfrm>
            <a:off x="6876256" y="4908225"/>
            <a:ext cx="1944216" cy="1701188"/>
          </a:xfrm>
          <a:prstGeom prst="rect">
            <a:avLst/>
          </a:prstGeom>
          <a:noFill/>
          <a:ln>
            <a:noFill/>
          </a:ln>
        </p:spPr>
      </p:pic>
    </p:spTree>
    <p:extLst>
      <p:ext uri="{BB962C8B-B14F-4D97-AF65-F5344CB8AC3E}">
        <p14:creationId xmlns:p14="http://schemas.microsoft.com/office/powerpoint/2010/main" val="42368799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Shape 88"/>
          <p:cNvSpPr txBox="1"/>
          <p:nvPr/>
        </p:nvSpPr>
        <p:spPr>
          <a:xfrm>
            <a:off x="428236" y="620688"/>
            <a:ext cx="8229600" cy="72008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Arial"/>
              <a:buNone/>
            </a:pPr>
            <a:r>
              <a:rPr lang="en-GB" sz="3600" b="1" dirty="0" smtClean="0">
                <a:solidFill>
                  <a:srgbClr val="00B050"/>
                </a:solidFill>
                <a:ea typeface="Trebuchet MS"/>
                <a:cs typeface="Trebuchet MS"/>
                <a:sym typeface="Trebuchet MS"/>
              </a:rPr>
              <a:t>Possible opportunities for engagement?</a:t>
            </a:r>
            <a:endParaRPr lang="en-GB" sz="3600" b="1" i="0" u="none" strike="noStrike" cap="none" dirty="0">
              <a:solidFill>
                <a:srgbClr val="00B050"/>
              </a:solidFill>
              <a:ea typeface="Trebuchet MS"/>
              <a:cs typeface="Trebuchet MS"/>
              <a:sym typeface="Trebuchet MS"/>
            </a:endParaRPr>
          </a:p>
        </p:txBody>
      </p:sp>
      <p:sp>
        <p:nvSpPr>
          <p:cNvPr id="89" name="Shape 89"/>
          <p:cNvSpPr txBox="1">
            <a:spLocks noGrp="1"/>
          </p:cNvSpPr>
          <p:nvPr>
            <p:ph type="body" idx="1"/>
          </p:nvPr>
        </p:nvSpPr>
        <p:spPr>
          <a:xfrm>
            <a:off x="683568" y="1396903"/>
            <a:ext cx="8229600" cy="4526100"/>
          </a:xfrm>
          <a:prstGeom prst="rect">
            <a:avLst/>
          </a:prstGeom>
          <a:noFill/>
          <a:ln>
            <a:noFill/>
          </a:ln>
        </p:spPr>
        <p:txBody>
          <a:bodyPr lIns="91425" tIns="45700" rIns="91425" bIns="45700" anchor="t" anchorCtr="0">
            <a:noAutofit/>
          </a:bodyPr>
          <a:lstStyle/>
          <a:p>
            <a:pPr>
              <a:spcBef>
                <a:spcPts val="0"/>
              </a:spcBef>
              <a:buClr>
                <a:schemeClr val="dk1"/>
              </a:buClr>
              <a:buSzPct val="100000"/>
            </a:pPr>
            <a:r>
              <a:rPr lang="en-GB" sz="2400" dirty="0" smtClean="0">
                <a:solidFill>
                  <a:schemeClr val="dk1"/>
                </a:solidFill>
                <a:latin typeface="Candara" panose="020E0502030303020204" pitchFamily="34" charset="0"/>
                <a:ea typeface="Trebuchet MS"/>
                <a:cs typeface="Trebuchet MS"/>
                <a:sym typeface="Trebuchet MS"/>
              </a:rPr>
              <a:t>Food collection points</a:t>
            </a:r>
          </a:p>
          <a:p>
            <a:pPr>
              <a:spcBef>
                <a:spcPts val="0"/>
              </a:spcBef>
              <a:buClr>
                <a:schemeClr val="dk1"/>
              </a:buClr>
              <a:buSzPct val="100000"/>
            </a:pPr>
            <a:r>
              <a:rPr lang="en-GB" sz="2400" dirty="0" smtClean="0">
                <a:solidFill>
                  <a:schemeClr val="dk1"/>
                </a:solidFill>
                <a:latin typeface="Candara" panose="020E0502030303020204" pitchFamily="34" charset="0"/>
                <a:ea typeface="Trebuchet MS"/>
                <a:cs typeface="Trebuchet MS"/>
                <a:sym typeface="Trebuchet MS"/>
              </a:rPr>
              <a:t>Give us a game (bucket/food collection)</a:t>
            </a:r>
          </a:p>
          <a:p>
            <a:pPr>
              <a:spcBef>
                <a:spcPts val="0"/>
              </a:spcBef>
              <a:buClr>
                <a:schemeClr val="dk1"/>
              </a:buClr>
              <a:buSzPct val="100000"/>
            </a:pPr>
            <a:r>
              <a:rPr lang="en-GB" sz="2400" dirty="0" smtClean="0">
                <a:solidFill>
                  <a:schemeClr val="dk1"/>
                </a:solidFill>
                <a:latin typeface="Candara" panose="020E0502030303020204" pitchFamily="34" charset="0"/>
                <a:ea typeface="Trebuchet MS"/>
                <a:cs typeface="Trebuchet MS"/>
                <a:sym typeface="Trebuchet MS"/>
              </a:rPr>
              <a:t>Player support for holiday clubs – coaching session?</a:t>
            </a:r>
          </a:p>
          <a:p>
            <a:pPr>
              <a:spcBef>
                <a:spcPts val="0"/>
              </a:spcBef>
              <a:buClr>
                <a:schemeClr val="dk1"/>
              </a:buClr>
              <a:buSzPct val="100000"/>
            </a:pPr>
            <a:r>
              <a:rPr lang="en-GB" sz="2400" dirty="0" smtClean="0">
                <a:solidFill>
                  <a:schemeClr val="dk1"/>
                </a:solidFill>
                <a:latin typeface="Candara" panose="020E0502030303020204" pitchFamily="34" charset="0"/>
                <a:ea typeface="Trebuchet MS"/>
                <a:cs typeface="Trebuchet MS"/>
                <a:sym typeface="Trebuchet MS"/>
              </a:rPr>
              <a:t>Tickets to events e.g. Penarth Rugby club/CCFC</a:t>
            </a:r>
          </a:p>
          <a:p>
            <a:pPr>
              <a:spcBef>
                <a:spcPts val="0"/>
              </a:spcBef>
              <a:buClr>
                <a:schemeClr val="dk1"/>
              </a:buClr>
              <a:buSzPct val="100000"/>
            </a:pPr>
            <a:r>
              <a:rPr lang="en-GB" sz="2400" dirty="0" smtClean="0">
                <a:solidFill>
                  <a:schemeClr val="dk1"/>
                </a:solidFill>
                <a:latin typeface="Candara" panose="020E0502030303020204" pitchFamily="34" charset="0"/>
                <a:ea typeface="Trebuchet MS"/>
                <a:cs typeface="Trebuchet MS"/>
                <a:sym typeface="Trebuchet MS"/>
              </a:rPr>
              <a:t>Seasonal support e.g. CCFC website publicity &amp; collection point for toys</a:t>
            </a:r>
          </a:p>
          <a:p>
            <a:pPr>
              <a:spcBef>
                <a:spcPts val="0"/>
              </a:spcBef>
              <a:buClr>
                <a:schemeClr val="dk1"/>
              </a:buClr>
              <a:buSzPct val="100000"/>
            </a:pPr>
            <a:r>
              <a:rPr lang="en-GB" sz="2400" dirty="0" smtClean="0">
                <a:solidFill>
                  <a:schemeClr val="dk1"/>
                </a:solidFill>
                <a:latin typeface="Candara" panose="020E0502030303020204" pitchFamily="34" charset="0"/>
                <a:ea typeface="Trebuchet MS"/>
                <a:cs typeface="Trebuchet MS"/>
                <a:sym typeface="Trebuchet MS"/>
              </a:rPr>
              <a:t>Volunteers for food collections</a:t>
            </a:r>
            <a:endParaRPr lang="en-GB" sz="2400" dirty="0">
              <a:solidFill>
                <a:schemeClr val="dk1"/>
              </a:solidFill>
              <a:latin typeface="Candara" panose="020E0502030303020204" pitchFamily="34" charset="0"/>
              <a:ea typeface="Trebuchet MS"/>
              <a:cs typeface="Trebuchet MS"/>
              <a:sym typeface="Trebuchet MS"/>
            </a:endParaRPr>
          </a:p>
          <a:p>
            <a:pPr marL="0" indent="0">
              <a:spcBef>
                <a:spcPts val="0"/>
              </a:spcBef>
              <a:buClr>
                <a:schemeClr val="dk1"/>
              </a:buClr>
              <a:buSzPct val="100000"/>
              <a:buNone/>
            </a:pPr>
            <a:endParaRPr lang="en-GB" sz="2800" i="0" u="none" strike="noStrike" cap="none" dirty="0">
              <a:solidFill>
                <a:schemeClr val="dk1"/>
              </a:solidFill>
              <a:ea typeface="Trebuchet MS"/>
              <a:cs typeface="Trebuchet MS"/>
              <a:sym typeface="Trebuchet MS"/>
            </a:endParaRPr>
          </a:p>
        </p:txBody>
      </p:sp>
      <p:pic>
        <p:nvPicPr>
          <p:cNvPr id="90" name="Shape 90"/>
          <p:cNvPicPr preferRelativeResize="0"/>
          <p:nvPr/>
        </p:nvPicPr>
        <p:blipFill rotWithShape="1">
          <a:blip r:embed="rId3" cstate="print">
            <a:alphaModFix/>
          </a:blip>
          <a:srcRect/>
          <a:stretch/>
        </p:blipFill>
        <p:spPr>
          <a:xfrm>
            <a:off x="6876256" y="4908225"/>
            <a:ext cx="1944216" cy="1701188"/>
          </a:xfrm>
          <a:prstGeom prst="rect">
            <a:avLst/>
          </a:prstGeom>
          <a:noFill/>
          <a:ln>
            <a:noFill/>
          </a:ln>
        </p:spPr>
      </p:pic>
    </p:spTree>
    <p:extLst>
      <p:ext uri="{BB962C8B-B14F-4D97-AF65-F5344CB8AC3E}">
        <p14:creationId xmlns:p14="http://schemas.microsoft.com/office/powerpoint/2010/main" val="1686943403"/>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cstate="print">
            <a:alphaModFix/>
          </a:blip>
          <a:srcRect/>
          <a:stretch/>
        </p:blipFill>
        <p:spPr>
          <a:xfrm>
            <a:off x="179512" y="908720"/>
            <a:ext cx="2880320" cy="5143427"/>
          </a:xfrm>
          <a:prstGeom prst="rect">
            <a:avLst/>
          </a:prstGeom>
          <a:noFill/>
          <a:ln>
            <a:noFill/>
          </a:ln>
        </p:spPr>
      </p:pic>
      <p:sp>
        <p:nvSpPr>
          <p:cNvPr id="122" name="Shape 122"/>
          <p:cNvSpPr txBox="1"/>
          <p:nvPr/>
        </p:nvSpPr>
        <p:spPr>
          <a:xfrm>
            <a:off x="3059832" y="764704"/>
            <a:ext cx="5832648" cy="39703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3600" b="1" i="1" dirty="0">
                <a:solidFill>
                  <a:schemeClr val="dk1"/>
                </a:solidFill>
                <a:latin typeface="Calibri"/>
                <a:ea typeface="Calibri"/>
                <a:cs typeface="Calibri"/>
                <a:sym typeface="Calibri"/>
              </a:rPr>
              <a:t>Gerrit Bantjes</a:t>
            </a:r>
          </a:p>
          <a:p>
            <a:pPr marL="0" marR="0" lvl="0" indent="0" algn="l" rtl="0">
              <a:spcBef>
                <a:spcPts val="0"/>
              </a:spcBef>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GB" sz="2400" dirty="0">
                <a:solidFill>
                  <a:schemeClr val="dk1"/>
                </a:solidFill>
                <a:latin typeface="Calibri"/>
                <a:ea typeface="Calibri"/>
                <a:cs typeface="Calibri"/>
                <a:sym typeface="Calibri"/>
              </a:rPr>
              <a:t>Former 1</a:t>
            </a:r>
            <a:r>
              <a:rPr lang="en-GB" sz="2400" baseline="30000" dirty="0">
                <a:solidFill>
                  <a:schemeClr val="dk1"/>
                </a:solidFill>
                <a:latin typeface="Calibri"/>
                <a:ea typeface="Calibri"/>
                <a:cs typeface="Calibri"/>
                <a:sym typeface="Calibri"/>
              </a:rPr>
              <a:t>st</a:t>
            </a:r>
            <a:r>
              <a:rPr lang="en-GB" sz="2400" dirty="0">
                <a:solidFill>
                  <a:schemeClr val="dk1"/>
                </a:solidFill>
                <a:latin typeface="Calibri"/>
                <a:ea typeface="Calibri"/>
                <a:cs typeface="Calibri"/>
                <a:sym typeface="Calibri"/>
              </a:rPr>
              <a:t> class rugby player for 8 yrs</a:t>
            </a:r>
          </a:p>
          <a:p>
            <a:pPr marL="342900" marR="0" lvl="0" indent="-342900" algn="l" rtl="0">
              <a:spcBef>
                <a:spcPts val="0"/>
              </a:spcBef>
              <a:buClr>
                <a:schemeClr val="dk1"/>
              </a:buClr>
              <a:buSzPct val="100000"/>
              <a:buFont typeface="Arial"/>
              <a:buChar char="•"/>
            </a:pPr>
            <a:r>
              <a:rPr lang="en-GB" sz="2400" dirty="0">
                <a:solidFill>
                  <a:schemeClr val="dk1"/>
                </a:solidFill>
                <a:latin typeface="Calibri"/>
                <a:ea typeface="Calibri"/>
                <a:cs typeface="Calibri"/>
                <a:sym typeface="Calibri"/>
              </a:rPr>
              <a:t>Fitness coach with Cardiff RFC for 3 yrs</a:t>
            </a:r>
          </a:p>
          <a:p>
            <a:pPr marL="342900" marR="0" lvl="0" indent="-342900" algn="l" rtl="0">
              <a:spcBef>
                <a:spcPts val="0"/>
              </a:spcBef>
              <a:buClr>
                <a:schemeClr val="dk1"/>
              </a:buClr>
              <a:buSzPct val="100000"/>
              <a:buFont typeface="Arial"/>
              <a:buChar char="•"/>
            </a:pPr>
            <a:r>
              <a:rPr lang="en-GB" sz="2400" dirty="0">
                <a:solidFill>
                  <a:schemeClr val="dk1"/>
                </a:solidFill>
                <a:latin typeface="Calibri"/>
                <a:ea typeface="Calibri"/>
                <a:cs typeface="Calibri"/>
                <a:sym typeface="Calibri"/>
              </a:rPr>
              <a:t>Selected for Parachute Regiment at age 40</a:t>
            </a:r>
          </a:p>
          <a:p>
            <a:pPr marL="342900" marR="0" lvl="0" indent="-342900" algn="l" rtl="0">
              <a:spcBef>
                <a:spcPts val="0"/>
              </a:spcBef>
              <a:buClr>
                <a:schemeClr val="dk1"/>
              </a:buClr>
              <a:buSzPct val="100000"/>
              <a:buFont typeface="Arial"/>
              <a:buChar char="•"/>
            </a:pPr>
            <a:r>
              <a:rPr lang="en-GB" sz="2400" dirty="0">
                <a:solidFill>
                  <a:schemeClr val="dk1"/>
                </a:solidFill>
                <a:latin typeface="Calibri"/>
                <a:ea typeface="Calibri"/>
                <a:cs typeface="Calibri"/>
                <a:sym typeface="Calibri"/>
              </a:rPr>
              <a:t>Now works with Care for the Family developing men's support and development</a:t>
            </a:r>
          </a:p>
        </p:txBody>
      </p:sp>
      <p:sp>
        <p:nvSpPr>
          <p:cNvPr id="4" name="Rectangle 3"/>
          <p:cNvSpPr/>
          <p:nvPr/>
        </p:nvSpPr>
        <p:spPr>
          <a:xfrm>
            <a:off x="3322664" y="4005064"/>
            <a:ext cx="5098319"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Developing a </a:t>
            </a:r>
          </a:p>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a:t>
            </a: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orld Class Attitude</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Shape 100" descr="http://www.chiragkulkarni.com/wp-content/uploads/2014/01/C.png"/>
          <p:cNvPicPr preferRelativeResize="0"/>
          <p:nvPr/>
        </p:nvPicPr>
        <p:blipFill rotWithShape="1">
          <a:blip r:embed="rId3" cstate="print">
            <a:alphaModFix/>
          </a:blip>
          <a:srcRect/>
          <a:stretch/>
        </p:blipFill>
        <p:spPr>
          <a:xfrm>
            <a:off x="179511" y="188640"/>
            <a:ext cx="2232248" cy="2232248"/>
          </a:xfrm>
          <a:prstGeom prst="rect">
            <a:avLst/>
          </a:prstGeom>
          <a:noFill/>
          <a:ln>
            <a:noFill/>
          </a:ln>
        </p:spPr>
      </p:pic>
      <p:pic>
        <p:nvPicPr>
          <p:cNvPr id="101" name="Shape 101" descr="http://www.chiragkulkarni.com/wp-content/uploads/2014/01/C.png"/>
          <p:cNvPicPr preferRelativeResize="0"/>
          <p:nvPr/>
        </p:nvPicPr>
        <p:blipFill rotWithShape="1">
          <a:blip r:embed="rId3" cstate="print">
            <a:alphaModFix/>
          </a:blip>
          <a:srcRect/>
          <a:stretch/>
        </p:blipFill>
        <p:spPr>
          <a:xfrm>
            <a:off x="4139951" y="188640"/>
            <a:ext cx="2088232" cy="2088232"/>
          </a:xfrm>
          <a:prstGeom prst="rect">
            <a:avLst/>
          </a:prstGeom>
          <a:noFill/>
          <a:ln>
            <a:noFill/>
          </a:ln>
        </p:spPr>
      </p:pic>
      <p:sp>
        <p:nvSpPr>
          <p:cNvPr id="102" name="Shape 102"/>
          <p:cNvSpPr txBox="1"/>
          <p:nvPr/>
        </p:nvSpPr>
        <p:spPr>
          <a:xfrm>
            <a:off x="1115625" y="980725"/>
            <a:ext cx="2528100" cy="646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3600" b="1">
                <a:solidFill>
                  <a:schemeClr val="dk1"/>
                </a:solidFill>
                <a:latin typeface="Calibri"/>
                <a:ea typeface="Calibri"/>
                <a:cs typeface="Calibri"/>
                <a:sym typeface="Calibri"/>
              </a:rPr>
              <a:t>CAPABILITY</a:t>
            </a:r>
          </a:p>
        </p:txBody>
      </p:sp>
      <p:sp>
        <p:nvSpPr>
          <p:cNvPr id="103" name="Shape 103"/>
          <p:cNvSpPr txBox="1"/>
          <p:nvPr/>
        </p:nvSpPr>
        <p:spPr>
          <a:xfrm>
            <a:off x="5148064" y="980728"/>
            <a:ext cx="295232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3600" b="1">
                <a:solidFill>
                  <a:schemeClr val="dk1"/>
                </a:solidFill>
                <a:latin typeface="Calibri"/>
                <a:ea typeface="Calibri"/>
                <a:cs typeface="Calibri"/>
                <a:sym typeface="Calibri"/>
              </a:rPr>
              <a:t>COMPETENCY</a:t>
            </a:r>
          </a:p>
        </p:txBody>
      </p:sp>
      <p:pic>
        <p:nvPicPr>
          <p:cNvPr id="104" name="Shape 104" descr="http://www.clipartbest.com/cliparts/4c9/EMe/4c9EMe5Mi.jpeg"/>
          <p:cNvPicPr preferRelativeResize="0"/>
          <p:nvPr/>
        </p:nvPicPr>
        <p:blipFill rotWithShape="1">
          <a:blip r:embed="rId4" cstate="print">
            <a:alphaModFix/>
          </a:blip>
          <a:srcRect/>
          <a:stretch/>
        </p:blipFill>
        <p:spPr>
          <a:xfrm>
            <a:off x="971600" y="3140967"/>
            <a:ext cx="2419350" cy="3333750"/>
          </a:xfrm>
          <a:prstGeom prst="rect">
            <a:avLst/>
          </a:prstGeom>
          <a:noFill/>
          <a:ln>
            <a:noFill/>
          </a:ln>
        </p:spPr>
      </p:pic>
      <p:sp>
        <p:nvSpPr>
          <p:cNvPr id="105" name="Shape 105"/>
          <p:cNvSpPr txBox="1"/>
          <p:nvPr/>
        </p:nvSpPr>
        <p:spPr>
          <a:xfrm>
            <a:off x="2195735" y="4293096"/>
            <a:ext cx="3672407" cy="923329"/>
          </a:xfrm>
          <a:prstGeom prst="rect">
            <a:avLst/>
          </a:prstGeom>
          <a:solidFill>
            <a:srgbClr val="DDD9C3"/>
          </a:solidFill>
          <a:ln>
            <a:noFill/>
          </a:ln>
        </p:spPr>
        <p:txBody>
          <a:bodyPr lIns="91425" tIns="45700" rIns="91425" bIns="45700" anchor="t" anchorCtr="0">
            <a:noAutofit/>
          </a:bodyPr>
          <a:lstStyle/>
          <a:p>
            <a:pPr marL="0" marR="0" lvl="0" indent="0" algn="l" rtl="0">
              <a:spcBef>
                <a:spcPts val="0"/>
              </a:spcBef>
              <a:buSzPct val="25000"/>
              <a:buNone/>
            </a:pPr>
            <a:r>
              <a:rPr lang="en-GB" sz="5400" b="1">
                <a:solidFill>
                  <a:srgbClr val="953734"/>
                </a:solidFill>
                <a:latin typeface="Calibri"/>
                <a:ea typeface="Calibri"/>
                <a:cs typeface="Calibri"/>
                <a:sym typeface="Calibri"/>
              </a:rPr>
              <a:t>CHARACTER</a:t>
            </a:r>
          </a:p>
        </p:txBody>
      </p:sp>
      <p:pic>
        <p:nvPicPr>
          <p:cNvPr id="106" name="Shape 106" descr="Image result for sweeping the sheds"/>
          <p:cNvPicPr preferRelativeResize="0"/>
          <p:nvPr/>
        </p:nvPicPr>
        <p:blipFill rotWithShape="1">
          <a:blip r:embed="rId5" cstate="print">
            <a:alphaModFix/>
          </a:blip>
          <a:srcRect/>
          <a:stretch/>
        </p:blipFill>
        <p:spPr>
          <a:xfrm>
            <a:off x="5899185" y="2420888"/>
            <a:ext cx="2888454" cy="1800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animEffect transition="in" filter="fade">
                                      <p:cBhvr>
                                        <p:cTn id="7" dur="500"/>
                                        <p:tgtEl>
                                          <p:spTgt spid="1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xEl>
                                              <p:pRg st="0" end="0"/>
                                            </p:txEl>
                                          </p:spTgt>
                                        </p:tgtEl>
                                        <p:attrNameLst>
                                          <p:attrName>style.visibility</p:attrName>
                                        </p:attrNameLst>
                                      </p:cBhvr>
                                      <p:to>
                                        <p:strVal val="visible"/>
                                      </p:to>
                                    </p:set>
                                    <p:animEffect transition="in" filter="fade">
                                      <p:cBhvr>
                                        <p:cTn id="12" dur="500"/>
                                        <p:tgtEl>
                                          <p:spTgt spid="1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p:nvPr/>
        </p:nvSpPr>
        <p:spPr>
          <a:xfrm>
            <a:off x="755575" y="404663"/>
            <a:ext cx="7080207" cy="569386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2800" b="1" dirty="0">
                <a:solidFill>
                  <a:schemeClr val="dk1"/>
                </a:solidFill>
                <a:latin typeface="Calibri"/>
                <a:ea typeface="Calibri"/>
                <a:cs typeface="Calibri"/>
                <a:sym typeface="Calibri"/>
              </a:rPr>
              <a:t>A quick reminder of some aspects of </a:t>
            </a:r>
            <a:r>
              <a:rPr lang="en-GB" sz="2800" b="1" i="1" u="sng" dirty="0">
                <a:solidFill>
                  <a:schemeClr val="dk1"/>
                </a:solidFill>
                <a:latin typeface="Calibri"/>
                <a:ea typeface="Calibri"/>
                <a:cs typeface="Calibri"/>
                <a:sym typeface="Calibri"/>
              </a:rPr>
              <a:t>Character</a:t>
            </a:r>
            <a:r>
              <a:rPr lang="en-GB" sz="2800" b="1" dirty="0">
                <a:solidFill>
                  <a:schemeClr val="dk1"/>
                </a:solidFill>
                <a:latin typeface="Calibri"/>
                <a:ea typeface="Calibri"/>
                <a:cs typeface="Calibri"/>
                <a:sym typeface="Calibri"/>
              </a:rPr>
              <a:t> </a:t>
            </a:r>
          </a:p>
          <a:p>
            <a:pPr marL="0" marR="0" lvl="0" indent="0" algn="l" rtl="0">
              <a:spcBef>
                <a:spcPts val="0"/>
              </a:spcBef>
              <a:buSzPct val="25000"/>
              <a:buNone/>
            </a:pPr>
            <a:r>
              <a:rPr lang="en-GB" sz="2800" b="1" dirty="0">
                <a:solidFill>
                  <a:schemeClr val="dk1"/>
                </a:solidFill>
                <a:latin typeface="Calibri"/>
                <a:ea typeface="Calibri"/>
                <a:cs typeface="Calibri"/>
                <a:sym typeface="Calibri"/>
              </a:rPr>
              <a:t>we have looked at today:</a:t>
            </a:r>
          </a:p>
          <a:p>
            <a:pPr marL="0" marR="0" lvl="0" indent="0" algn="l" rtl="0">
              <a:spcBef>
                <a:spcPts val="0"/>
              </a:spcBef>
              <a:buNone/>
            </a:pPr>
            <a:endParaRPr sz="2800" b="1" dirty="0">
              <a:solidFill>
                <a:schemeClr val="dk1"/>
              </a:solidFill>
              <a:latin typeface="Calibri"/>
              <a:ea typeface="Calibri"/>
              <a:cs typeface="Calibri"/>
              <a:sym typeface="Calibri"/>
            </a:endParaRPr>
          </a:p>
          <a:p>
            <a:pPr marL="0" marR="0" lvl="0" indent="0" algn="l" rtl="0">
              <a:spcBef>
                <a:spcPts val="0"/>
              </a:spcBef>
              <a:buClr>
                <a:schemeClr val="dk1"/>
              </a:buClr>
              <a:buSzPct val="100000"/>
              <a:buFont typeface="Noto Sans Symbols"/>
              <a:buChar char="❑"/>
            </a:pPr>
            <a:r>
              <a:rPr lang="en-GB" sz="2800" b="1" dirty="0">
                <a:solidFill>
                  <a:schemeClr val="dk1"/>
                </a:solidFill>
                <a:latin typeface="Calibri"/>
                <a:ea typeface="Calibri"/>
                <a:cs typeface="Calibri"/>
                <a:sym typeface="Calibri"/>
              </a:rPr>
              <a:t>  Attitude</a:t>
            </a:r>
          </a:p>
          <a:p>
            <a:pPr marL="0" marR="0" lvl="0" indent="0" algn="l" rtl="0">
              <a:spcBef>
                <a:spcPts val="0"/>
              </a:spcBef>
              <a:buClr>
                <a:schemeClr val="dk1"/>
              </a:buClr>
              <a:buSzPct val="100000"/>
              <a:buFont typeface="Noto Sans Symbols"/>
              <a:buChar char="❑"/>
            </a:pPr>
            <a:r>
              <a:rPr lang="en-GB" sz="2800" b="1" dirty="0">
                <a:solidFill>
                  <a:schemeClr val="dk1"/>
                </a:solidFill>
                <a:latin typeface="Calibri"/>
                <a:ea typeface="Calibri"/>
                <a:cs typeface="Calibri"/>
                <a:sym typeface="Calibri"/>
              </a:rPr>
              <a:t>  Hard Work</a:t>
            </a:r>
          </a:p>
          <a:p>
            <a:pPr marL="0" marR="0" lvl="0" indent="0" algn="l" rtl="0">
              <a:spcBef>
                <a:spcPts val="0"/>
              </a:spcBef>
              <a:buClr>
                <a:schemeClr val="dk1"/>
              </a:buClr>
              <a:buSzPct val="100000"/>
              <a:buFont typeface="Noto Sans Symbols"/>
              <a:buChar char="❑"/>
            </a:pPr>
            <a:r>
              <a:rPr lang="en-GB" sz="2800" b="1" dirty="0">
                <a:solidFill>
                  <a:schemeClr val="dk1"/>
                </a:solidFill>
                <a:latin typeface="Calibri"/>
                <a:ea typeface="Calibri"/>
                <a:cs typeface="Calibri"/>
                <a:sym typeface="Calibri"/>
              </a:rPr>
              <a:t>  Consistency</a:t>
            </a:r>
          </a:p>
          <a:p>
            <a:pPr marL="0" marR="0" lvl="0" indent="0" algn="l" rtl="0">
              <a:spcBef>
                <a:spcPts val="0"/>
              </a:spcBef>
              <a:buClr>
                <a:schemeClr val="dk1"/>
              </a:buClr>
              <a:buSzPct val="100000"/>
              <a:buFont typeface="Noto Sans Symbols"/>
              <a:buChar char="❑"/>
            </a:pPr>
            <a:r>
              <a:rPr lang="en-GB" sz="2800" b="1" dirty="0">
                <a:solidFill>
                  <a:schemeClr val="dk1"/>
                </a:solidFill>
                <a:latin typeface="Calibri"/>
                <a:ea typeface="Calibri"/>
                <a:cs typeface="Calibri"/>
                <a:sym typeface="Calibri"/>
              </a:rPr>
              <a:t>  Discipline</a:t>
            </a:r>
          </a:p>
          <a:p>
            <a:pPr marL="0" marR="0" lvl="0" indent="0" algn="l" rtl="0">
              <a:spcBef>
                <a:spcPts val="0"/>
              </a:spcBef>
              <a:buClr>
                <a:schemeClr val="dk1"/>
              </a:buClr>
              <a:buSzPct val="100000"/>
              <a:buFont typeface="Noto Sans Symbols"/>
              <a:buChar char="❑"/>
            </a:pPr>
            <a:r>
              <a:rPr lang="en-GB" sz="2800" b="1" dirty="0">
                <a:solidFill>
                  <a:schemeClr val="dk1"/>
                </a:solidFill>
                <a:latin typeface="Calibri"/>
                <a:ea typeface="Calibri"/>
                <a:cs typeface="Calibri"/>
                <a:sym typeface="Calibri"/>
              </a:rPr>
              <a:t>  Trust  </a:t>
            </a:r>
          </a:p>
          <a:p>
            <a:pPr marL="0" marR="0" lvl="0" indent="0" algn="l" rtl="0">
              <a:spcBef>
                <a:spcPts val="0"/>
              </a:spcBef>
              <a:buClr>
                <a:schemeClr val="dk1"/>
              </a:buClr>
              <a:buSzPct val="100000"/>
              <a:buFont typeface="Noto Sans Symbols"/>
              <a:buChar char="❑"/>
            </a:pPr>
            <a:r>
              <a:rPr lang="en-GB" sz="2800" b="1" dirty="0">
                <a:solidFill>
                  <a:schemeClr val="dk1"/>
                </a:solidFill>
                <a:latin typeface="Calibri"/>
                <a:ea typeface="Calibri"/>
                <a:cs typeface="Calibri"/>
                <a:sym typeface="Calibri"/>
              </a:rPr>
              <a:t>  Respect</a:t>
            </a:r>
          </a:p>
          <a:p>
            <a:pPr marL="0" marR="0" lvl="0" indent="0" algn="l" rtl="0">
              <a:spcBef>
                <a:spcPts val="0"/>
              </a:spcBef>
              <a:buClr>
                <a:schemeClr val="dk1"/>
              </a:buClr>
              <a:buSzPct val="100000"/>
              <a:buFont typeface="Noto Sans Symbols"/>
              <a:buChar char="❑"/>
            </a:pPr>
            <a:r>
              <a:rPr lang="en-GB" sz="2800" b="1" dirty="0">
                <a:solidFill>
                  <a:schemeClr val="dk1"/>
                </a:solidFill>
                <a:latin typeface="Calibri"/>
                <a:ea typeface="Calibri"/>
                <a:cs typeface="Calibri"/>
                <a:sym typeface="Calibri"/>
              </a:rPr>
              <a:t>  Serve others</a:t>
            </a:r>
          </a:p>
          <a:p>
            <a:pPr marL="0" marR="0" lvl="0" indent="0" algn="l" rtl="0">
              <a:spcBef>
                <a:spcPts val="0"/>
              </a:spcBef>
              <a:buClr>
                <a:schemeClr val="dk1"/>
              </a:buClr>
              <a:buSzPct val="100000"/>
              <a:buFont typeface="Noto Sans Symbols"/>
              <a:buChar char="❑"/>
            </a:pPr>
            <a:r>
              <a:rPr lang="en-GB" sz="2800" b="1" dirty="0">
                <a:solidFill>
                  <a:schemeClr val="dk1"/>
                </a:solidFill>
                <a:latin typeface="Calibri"/>
                <a:ea typeface="Calibri"/>
                <a:cs typeface="Calibri"/>
                <a:sym typeface="Calibri"/>
              </a:rPr>
              <a:t>  Do the right thing</a:t>
            </a:r>
          </a:p>
          <a:p>
            <a:pPr marL="0" marR="0" lvl="0" indent="0" algn="l" rtl="0">
              <a:spcBef>
                <a:spcPts val="0"/>
              </a:spcBef>
              <a:buClr>
                <a:schemeClr val="dk1"/>
              </a:buClr>
              <a:buSzPct val="100000"/>
              <a:buFont typeface="Noto Sans Symbols"/>
              <a:buChar char="❑"/>
            </a:pPr>
            <a:r>
              <a:rPr lang="en-GB" sz="2800" b="1" dirty="0">
                <a:solidFill>
                  <a:schemeClr val="dk1"/>
                </a:solidFill>
                <a:latin typeface="Calibri"/>
                <a:ea typeface="Calibri"/>
                <a:cs typeface="Calibri"/>
                <a:sym typeface="Calibri"/>
              </a:rPr>
              <a:t>  Humility</a:t>
            </a:r>
          </a:p>
          <a:p>
            <a:pPr marL="0" marR="0" lvl="0" indent="0" algn="l" rtl="0">
              <a:spcBef>
                <a:spcPts val="0"/>
              </a:spcBef>
              <a:buClr>
                <a:schemeClr val="dk1"/>
              </a:buClr>
              <a:buSzPct val="100000"/>
              <a:buFont typeface="Noto Sans Symbols"/>
              <a:buChar char="❑"/>
            </a:pPr>
            <a:r>
              <a:rPr lang="en-GB" sz="2800" b="1" dirty="0">
                <a:solidFill>
                  <a:schemeClr val="dk1"/>
                </a:solidFill>
                <a:latin typeface="Calibri"/>
                <a:ea typeface="Calibri"/>
                <a:cs typeface="Calibri"/>
                <a:sym typeface="Calibri"/>
              </a:rPr>
              <a:t>  Gratitude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p:cNvPicPr>
            <a:picLocks noChangeAspect="1" noChangeArrowheads="1"/>
          </p:cNvPicPr>
          <p:nvPr/>
        </p:nvPicPr>
        <p:blipFill>
          <a:blip r:embed="rId2" cstate="print"/>
          <a:srcRect/>
          <a:stretch>
            <a:fillRect/>
          </a:stretch>
        </p:blipFill>
        <p:spPr bwMode="auto">
          <a:xfrm>
            <a:off x="0" y="5805264"/>
            <a:ext cx="9144000" cy="1052736"/>
          </a:xfrm>
          <a:prstGeom prst="rect">
            <a:avLst/>
          </a:prstGeom>
          <a:noFill/>
          <a:ln w="9525">
            <a:noFill/>
            <a:miter lim="800000"/>
            <a:headEnd/>
            <a:tailEnd/>
          </a:ln>
        </p:spPr>
      </p:pic>
      <p:pic>
        <p:nvPicPr>
          <p:cNvPr id="16" name="Picture 5"/>
          <p:cNvPicPr>
            <a:picLocks noChangeAspect="1"/>
          </p:cNvPicPr>
          <p:nvPr/>
        </p:nvPicPr>
        <p:blipFill>
          <a:blip r:embed="rId3" cstate="print"/>
          <a:srcRect/>
          <a:stretch>
            <a:fillRect/>
          </a:stretch>
        </p:blipFill>
        <p:spPr bwMode="auto">
          <a:xfrm>
            <a:off x="5868144" y="116632"/>
            <a:ext cx="3131840" cy="648072"/>
          </a:xfrm>
          <a:prstGeom prst="rect">
            <a:avLst/>
          </a:prstGeom>
          <a:noFill/>
          <a:ln w="9525">
            <a:noFill/>
            <a:miter lim="800000"/>
            <a:headEnd/>
            <a:tailEnd/>
          </a:ln>
        </p:spPr>
      </p:pic>
      <p:sp>
        <p:nvSpPr>
          <p:cNvPr id="4" name="Rectangle 3"/>
          <p:cNvSpPr/>
          <p:nvPr/>
        </p:nvSpPr>
        <p:spPr>
          <a:xfrm>
            <a:off x="1475656" y="1412776"/>
            <a:ext cx="6358985" cy="1200329"/>
          </a:xfrm>
          <a:prstGeom prst="rect">
            <a:avLst/>
          </a:prstGeom>
        </p:spPr>
        <p:txBody>
          <a:bodyPr wrap="none">
            <a:spAutoFit/>
          </a:bodyPr>
          <a:lstStyle/>
          <a:p>
            <a:r>
              <a:rPr lang="en-GB" sz="7200" i="1" dirty="0" smtClean="0"/>
              <a:t>tea/coffee break</a:t>
            </a:r>
            <a:endParaRPr lang="en-GB" sz="7200" dirty="0"/>
          </a:p>
        </p:txBody>
      </p:sp>
      <p:pic>
        <p:nvPicPr>
          <p:cNvPr id="40963" name="Picture 3"/>
          <p:cNvPicPr>
            <a:picLocks noChangeAspect="1" noChangeArrowheads="1"/>
          </p:cNvPicPr>
          <p:nvPr/>
        </p:nvPicPr>
        <p:blipFill>
          <a:blip r:embed="rId4" cstate="print"/>
          <a:srcRect/>
          <a:stretch>
            <a:fillRect/>
          </a:stretch>
        </p:blipFill>
        <p:spPr bwMode="auto">
          <a:xfrm>
            <a:off x="2915816" y="2708920"/>
            <a:ext cx="3435846" cy="2379641"/>
          </a:xfrm>
          <a:prstGeom prst="rect">
            <a:avLst/>
          </a:prstGeom>
          <a:noFill/>
          <a:ln w="9525">
            <a:noFill/>
            <a:miter lim="800000"/>
            <a:headEnd/>
            <a:tailEnd/>
          </a:ln>
        </p:spPr>
      </p:pic>
      <p:pic>
        <p:nvPicPr>
          <p:cNvPr id="6" name="Picture 5"/>
          <p:cNvPicPr>
            <a:picLocks noChangeAspect="1"/>
          </p:cNvPicPr>
          <p:nvPr/>
        </p:nvPicPr>
        <p:blipFill>
          <a:blip r:embed="rId3" cstate="print"/>
          <a:srcRect/>
          <a:stretch>
            <a:fillRect/>
          </a:stretch>
        </p:blipFill>
        <p:spPr bwMode="auto">
          <a:xfrm>
            <a:off x="5436096" y="44624"/>
            <a:ext cx="3528392" cy="12961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p:cNvPicPr>
            <a:picLocks noChangeAspect="1" noChangeArrowheads="1"/>
          </p:cNvPicPr>
          <p:nvPr/>
        </p:nvPicPr>
        <p:blipFill>
          <a:blip r:embed="rId2" cstate="print"/>
          <a:srcRect/>
          <a:stretch>
            <a:fillRect/>
          </a:stretch>
        </p:blipFill>
        <p:spPr bwMode="auto">
          <a:xfrm>
            <a:off x="0" y="5805264"/>
            <a:ext cx="9144000" cy="1052736"/>
          </a:xfrm>
          <a:prstGeom prst="rect">
            <a:avLst/>
          </a:prstGeom>
          <a:noFill/>
          <a:ln w="9525">
            <a:noFill/>
            <a:miter lim="800000"/>
            <a:headEnd/>
            <a:tailEnd/>
          </a:ln>
        </p:spPr>
      </p:pic>
      <p:pic>
        <p:nvPicPr>
          <p:cNvPr id="16" name="Picture 5"/>
          <p:cNvPicPr>
            <a:picLocks noChangeAspect="1"/>
          </p:cNvPicPr>
          <p:nvPr/>
        </p:nvPicPr>
        <p:blipFill>
          <a:blip r:embed="rId3" cstate="print"/>
          <a:srcRect/>
          <a:stretch>
            <a:fillRect/>
          </a:stretch>
        </p:blipFill>
        <p:spPr bwMode="auto">
          <a:xfrm>
            <a:off x="5868144" y="116632"/>
            <a:ext cx="3131840" cy="648072"/>
          </a:xfrm>
          <a:prstGeom prst="rect">
            <a:avLst/>
          </a:prstGeom>
          <a:noFill/>
          <a:ln w="9525">
            <a:noFill/>
            <a:miter lim="800000"/>
            <a:headEnd/>
            <a:tailEnd/>
          </a:ln>
        </p:spPr>
      </p:pic>
      <p:sp>
        <p:nvSpPr>
          <p:cNvPr id="4" name="Rectangle 3"/>
          <p:cNvSpPr/>
          <p:nvPr/>
        </p:nvSpPr>
        <p:spPr>
          <a:xfrm>
            <a:off x="395536" y="1412776"/>
            <a:ext cx="8280920" cy="2308324"/>
          </a:xfrm>
          <a:prstGeom prst="rect">
            <a:avLst/>
          </a:prstGeom>
        </p:spPr>
        <p:txBody>
          <a:bodyPr wrap="square">
            <a:spAutoFit/>
          </a:bodyPr>
          <a:lstStyle/>
          <a:p>
            <a:r>
              <a:rPr lang="en-GB" sz="4800" dirty="0" smtClean="0"/>
              <a:t>Welsh Wonders –</a:t>
            </a:r>
          </a:p>
          <a:p>
            <a:r>
              <a:rPr lang="en-GB" sz="4800" dirty="0" smtClean="0"/>
              <a:t>What's hot, what's not - Chaplains share and prayer....</a:t>
            </a:r>
            <a:endParaRPr lang="en-GB" sz="4800" dirty="0"/>
          </a:p>
        </p:txBody>
      </p:sp>
      <p:sp>
        <p:nvSpPr>
          <p:cNvPr id="6146" name="AutoShape 2" descr="Image result for bridgend rf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3" cstate="print"/>
          <a:srcRect/>
          <a:stretch>
            <a:fillRect/>
          </a:stretch>
        </p:blipFill>
        <p:spPr bwMode="auto">
          <a:xfrm>
            <a:off x="5436096" y="44624"/>
            <a:ext cx="3528392" cy="12961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p:cNvPicPr>
          <p:nvPr/>
        </p:nvPicPr>
        <p:blipFill>
          <a:blip r:embed="rId3" cstate="print"/>
          <a:srcRect/>
          <a:stretch>
            <a:fillRect/>
          </a:stretch>
        </p:blipFill>
        <p:spPr bwMode="auto">
          <a:xfrm>
            <a:off x="4860032" y="1788195"/>
            <a:ext cx="3529012" cy="3729037"/>
          </a:xfrm>
          <a:prstGeom prst="rect">
            <a:avLst/>
          </a:prstGeom>
          <a:noFill/>
          <a:ln w="9525">
            <a:noFill/>
            <a:miter lim="800000"/>
            <a:headEnd/>
            <a:tailEnd/>
          </a:ln>
        </p:spPr>
      </p:pic>
      <p:sp>
        <p:nvSpPr>
          <p:cNvPr id="40963" name="Title 1"/>
          <p:cNvSpPr txBox="1">
            <a:spLocks/>
          </p:cNvSpPr>
          <p:nvPr/>
        </p:nvSpPr>
        <p:spPr bwMode="auto">
          <a:xfrm>
            <a:off x="179512" y="908720"/>
            <a:ext cx="9144000" cy="854968"/>
          </a:xfrm>
          <a:prstGeom prst="rect">
            <a:avLst/>
          </a:prstGeom>
          <a:noFill/>
          <a:ln w="9525">
            <a:noFill/>
            <a:miter lim="800000"/>
            <a:headEnd/>
            <a:tailEnd/>
          </a:ln>
        </p:spPr>
        <p:txBody>
          <a:bodyPr anchor="b"/>
          <a:lstStyle/>
          <a:p>
            <a:r>
              <a:rPr lang="en-GB" altLang="en-US" sz="3600" b="1" dirty="0">
                <a:solidFill>
                  <a:srgbClr val="629DD1"/>
                </a:solidFill>
                <a:latin typeface="Century Gothic" pitchFamily="34" charset="0"/>
              </a:rPr>
              <a:t>Key values of </a:t>
            </a:r>
            <a:r>
              <a:rPr lang="en-GB" altLang="en-US" sz="3600" b="1" dirty="0" smtClean="0">
                <a:solidFill>
                  <a:srgbClr val="629DD1"/>
                </a:solidFill>
                <a:latin typeface="Century Gothic" pitchFamily="34" charset="0"/>
              </a:rPr>
              <a:t>Sports Chaplaincy</a:t>
            </a:r>
            <a:endParaRPr lang="en-GB" altLang="en-US" sz="3600" b="1" dirty="0">
              <a:solidFill>
                <a:srgbClr val="629DD1"/>
              </a:solidFill>
              <a:latin typeface="Century Gothic" pitchFamily="34" charset="0"/>
            </a:endParaRPr>
          </a:p>
        </p:txBody>
      </p:sp>
      <p:pic>
        <p:nvPicPr>
          <p:cNvPr id="5" name="Picture 5"/>
          <p:cNvPicPr>
            <a:picLocks noChangeAspect="1" noChangeArrowheads="1"/>
          </p:cNvPicPr>
          <p:nvPr/>
        </p:nvPicPr>
        <p:blipFill>
          <a:blip r:embed="rId4" cstate="print"/>
          <a:srcRect/>
          <a:stretch>
            <a:fillRect/>
          </a:stretch>
        </p:blipFill>
        <p:spPr bwMode="auto">
          <a:xfrm>
            <a:off x="0" y="5805264"/>
            <a:ext cx="9144000" cy="1052736"/>
          </a:xfrm>
          <a:prstGeom prst="rect">
            <a:avLst/>
          </a:prstGeom>
          <a:noFill/>
          <a:ln w="9525">
            <a:noFill/>
            <a:miter lim="800000"/>
            <a:headEnd/>
            <a:tailEnd/>
          </a:ln>
        </p:spPr>
      </p:pic>
      <p:pic>
        <p:nvPicPr>
          <p:cNvPr id="6" name="Picture 5"/>
          <p:cNvPicPr>
            <a:picLocks noChangeAspect="1"/>
          </p:cNvPicPr>
          <p:nvPr/>
        </p:nvPicPr>
        <p:blipFill>
          <a:blip r:embed="rId5" cstate="print"/>
          <a:srcRect/>
          <a:stretch>
            <a:fillRect/>
          </a:stretch>
        </p:blipFill>
        <p:spPr bwMode="auto">
          <a:xfrm>
            <a:off x="5868144" y="116632"/>
            <a:ext cx="3131840" cy="648072"/>
          </a:xfrm>
          <a:prstGeom prst="rect">
            <a:avLst/>
          </a:prstGeom>
          <a:noFill/>
          <a:ln w="9525">
            <a:noFill/>
            <a:miter lim="800000"/>
            <a:headEnd/>
            <a:tailEnd/>
          </a:ln>
        </p:spPr>
      </p:pic>
      <p:pic>
        <p:nvPicPr>
          <p:cNvPr id="7" name="Picture 5"/>
          <p:cNvPicPr>
            <a:picLocks noChangeAspect="1"/>
          </p:cNvPicPr>
          <p:nvPr/>
        </p:nvPicPr>
        <p:blipFill>
          <a:blip r:embed="rId5" cstate="print"/>
          <a:srcRect/>
          <a:stretch>
            <a:fillRect/>
          </a:stretch>
        </p:blipFill>
        <p:spPr bwMode="auto">
          <a:xfrm>
            <a:off x="5436096" y="44624"/>
            <a:ext cx="3528392" cy="1296144"/>
          </a:xfrm>
          <a:prstGeom prst="rect">
            <a:avLst/>
          </a:prstGeom>
          <a:noFill/>
          <a:ln w="9525">
            <a:noFill/>
            <a:miter lim="800000"/>
            <a:headEnd/>
            <a:tailEnd/>
          </a:ln>
        </p:spPr>
      </p:pic>
      <p:sp>
        <p:nvSpPr>
          <p:cNvPr id="4" name="TextBox 1"/>
          <p:cNvSpPr txBox="1">
            <a:spLocks noChangeArrowheads="1"/>
          </p:cNvSpPr>
          <p:nvPr/>
        </p:nvSpPr>
        <p:spPr bwMode="auto">
          <a:xfrm>
            <a:off x="251520" y="1988840"/>
            <a:ext cx="7804150" cy="4801314"/>
          </a:xfrm>
          <a:prstGeom prst="rect">
            <a:avLst/>
          </a:prstGeom>
          <a:noFill/>
          <a:ln>
            <a:noFill/>
          </a:ln>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defRPr/>
            </a:pPr>
            <a:r>
              <a:rPr lang="en-GB" altLang="en-US" sz="3600" b="1" i="1" dirty="0" smtClean="0">
                <a:latin typeface="Calibri" panose="020F0502020204030204" pitchFamily="34" charset="0"/>
              </a:rPr>
              <a:t>P</a:t>
            </a:r>
            <a:r>
              <a:rPr lang="en-GB" altLang="en-US" sz="3600" i="1" dirty="0" smtClean="0">
                <a:latin typeface="Calibri" panose="020F0502020204030204" pitchFamily="34" charset="0"/>
              </a:rPr>
              <a:t>resence </a:t>
            </a:r>
          </a:p>
          <a:p>
            <a:pPr>
              <a:buFont typeface="Arial" panose="020B0604020202020204" pitchFamily="34" charset="0"/>
              <a:buChar char="•"/>
              <a:defRPr/>
            </a:pPr>
            <a:r>
              <a:rPr lang="en-GB" altLang="en-US" sz="3600" b="1" i="1" dirty="0" smtClean="0">
                <a:latin typeface="Calibri" panose="020F0502020204030204" pitchFamily="34" charset="0"/>
              </a:rPr>
              <a:t>E</a:t>
            </a:r>
            <a:r>
              <a:rPr lang="en-GB" altLang="en-US" sz="3600" i="1" dirty="0" smtClean="0">
                <a:latin typeface="Calibri" panose="020F0502020204030204" pitchFamily="34" charset="0"/>
              </a:rPr>
              <a:t>xcellence </a:t>
            </a:r>
          </a:p>
          <a:p>
            <a:pPr>
              <a:buFont typeface="Arial" panose="020B0604020202020204" pitchFamily="34" charset="0"/>
              <a:buChar char="•"/>
              <a:defRPr/>
            </a:pPr>
            <a:r>
              <a:rPr lang="en-GB" altLang="en-US" sz="3600" b="1" i="1" dirty="0" smtClean="0">
                <a:latin typeface="Calibri" panose="020F0502020204030204" pitchFamily="34" charset="0"/>
              </a:rPr>
              <a:t>R</a:t>
            </a:r>
            <a:r>
              <a:rPr lang="en-GB" altLang="en-US" sz="3600" i="1" dirty="0" smtClean="0">
                <a:latin typeface="Calibri" panose="020F0502020204030204" pitchFamily="34" charset="0"/>
              </a:rPr>
              <a:t>elationship</a:t>
            </a:r>
          </a:p>
          <a:p>
            <a:pPr>
              <a:buFont typeface="Arial" panose="020B0604020202020204" pitchFamily="34" charset="0"/>
              <a:buChar char="•"/>
              <a:defRPr/>
            </a:pPr>
            <a:r>
              <a:rPr lang="en-GB" altLang="en-US" sz="3600" b="1" i="1" dirty="0" smtClean="0">
                <a:latin typeface="Calibri" panose="020F0502020204030204" pitchFamily="34" charset="0"/>
              </a:rPr>
              <a:t>C</a:t>
            </a:r>
            <a:r>
              <a:rPr lang="en-GB" altLang="en-US" sz="3600" i="1" dirty="0" smtClean="0">
                <a:latin typeface="Calibri" panose="020F0502020204030204" pitchFamily="34" charset="0"/>
              </a:rPr>
              <a:t>onfidentially</a:t>
            </a:r>
          </a:p>
          <a:p>
            <a:pPr>
              <a:buFont typeface="Arial" panose="020B0604020202020204" pitchFamily="34" charset="0"/>
              <a:buChar char="•"/>
              <a:defRPr/>
            </a:pPr>
            <a:r>
              <a:rPr lang="en-GB" altLang="en-US" sz="3600" b="1" i="1" dirty="0" smtClean="0">
                <a:latin typeface="Calibri" panose="020F0502020204030204" pitchFamily="34" charset="0"/>
              </a:rPr>
              <a:t>H</a:t>
            </a:r>
            <a:r>
              <a:rPr lang="en-GB" altLang="en-US" sz="3600" i="1" dirty="0" smtClean="0">
                <a:latin typeface="Calibri" panose="020F0502020204030204" pitchFamily="34" charset="0"/>
              </a:rPr>
              <a:t>umility </a:t>
            </a:r>
          </a:p>
          <a:p>
            <a:pPr>
              <a:buFont typeface="Arial" panose="020B0604020202020204" pitchFamily="34" charset="0"/>
              <a:buNone/>
              <a:defRPr/>
            </a:pPr>
            <a:r>
              <a:rPr lang="en-GB" altLang="en-US" sz="1600" i="1" dirty="0" smtClean="0"/>
              <a:t>	</a:t>
            </a:r>
          </a:p>
          <a:p>
            <a:pPr>
              <a:buFont typeface="Arial" panose="020B0604020202020204" pitchFamily="34" charset="0"/>
              <a:buNone/>
              <a:defRPr/>
            </a:pPr>
            <a:endParaRPr lang="en-GB" altLang="en-US" sz="1600" i="1" dirty="0" smtClean="0"/>
          </a:p>
          <a:p>
            <a:pPr>
              <a:buFont typeface="Arial" panose="020B0604020202020204" pitchFamily="34" charset="0"/>
              <a:buNone/>
              <a:defRPr/>
            </a:pPr>
            <a:endParaRPr lang="en-GB" altLang="en-US" sz="1600" i="1" dirty="0" smtClean="0"/>
          </a:p>
          <a:p>
            <a:pPr>
              <a:buFont typeface="Arial" panose="020B0604020202020204" pitchFamily="34" charset="0"/>
              <a:buNone/>
              <a:defRPr/>
            </a:pPr>
            <a:r>
              <a:rPr lang="en-GB" altLang="en-US" sz="2800" i="1" dirty="0" smtClean="0"/>
              <a:t>It’s all about Jesus and being his hands and feet</a:t>
            </a:r>
            <a:endParaRPr lang="en-GB" altLang="en-US" sz="2800" i="1" dirty="0" smtClean="0">
              <a:latin typeface="Calibri" panose="020F0502020204030204" pitchFamily="34" charset="0"/>
            </a:endParaRPr>
          </a:p>
          <a:p>
            <a:pPr>
              <a:defRPr/>
            </a:pPr>
            <a:endParaRPr lang="en-GB" altLang="en-US" sz="3200" dirty="0" smtClean="0">
              <a:effectLst>
                <a:outerShdw blurRad="38100" dist="38100" dir="2700000" algn="tl">
                  <a:srgbClr val="000000">
                    <a:alpha val="43137"/>
                  </a:srgbClr>
                </a:outerShdw>
              </a:effectLst>
              <a:latin typeface="Calibri" panose="020F0502020204030204" pitchFamily="34" charset="0"/>
            </a:endParaRPr>
          </a:p>
          <a:p>
            <a:pPr>
              <a:defRPr/>
            </a:pPr>
            <a:endParaRPr lang="en-GB" altLang="en-US" dirty="0" smtClean="0">
              <a:latin typeface="Calibri" panose="020F0502020204030204" pitchFamily="34" charset="0"/>
            </a:endParaRPr>
          </a:p>
        </p:txBody>
      </p:sp>
    </p:spTree>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platform-static-files.s3.amazonaws.com/ukathletics/photo/2017/02/16/e9410591-531e-46ec-9c5e-43ede4922efd/pa.png"/>
          <p:cNvPicPr>
            <a:picLocks noChangeAspect="1" noChangeArrowheads="1"/>
          </p:cNvPicPr>
          <p:nvPr/>
        </p:nvPicPr>
        <p:blipFill>
          <a:blip r:embed="rId3" cstate="print"/>
          <a:srcRect/>
          <a:stretch>
            <a:fillRect/>
          </a:stretch>
        </p:blipFill>
        <p:spPr bwMode="auto">
          <a:xfrm>
            <a:off x="-1" y="-387424"/>
            <a:ext cx="3995937" cy="3600400"/>
          </a:xfrm>
          <a:prstGeom prst="rect">
            <a:avLst/>
          </a:prstGeom>
          <a:noFill/>
        </p:spPr>
      </p:pic>
      <p:pic>
        <p:nvPicPr>
          <p:cNvPr id="11268" name="Picture 4" descr="https://platform-static-files.s3.amazonaws.com/ukparaathletics/photo/2017/06/08/ae047d38-d03c-4fee-bbcd-d0125583f844/ParaGB-Info-7-.png"/>
          <p:cNvPicPr>
            <a:picLocks noChangeAspect="1" noChangeArrowheads="1"/>
          </p:cNvPicPr>
          <p:nvPr/>
        </p:nvPicPr>
        <p:blipFill>
          <a:blip r:embed="rId4" cstate="print"/>
          <a:srcRect/>
          <a:stretch>
            <a:fillRect/>
          </a:stretch>
        </p:blipFill>
        <p:spPr bwMode="auto">
          <a:xfrm>
            <a:off x="0" y="2492896"/>
            <a:ext cx="9144000" cy="4365104"/>
          </a:xfrm>
          <a:prstGeom prst="rect">
            <a:avLst/>
          </a:prstGeom>
          <a:noFill/>
        </p:spPr>
      </p:pic>
      <p:sp>
        <p:nvSpPr>
          <p:cNvPr id="6" name="Subtitle 2"/>
          <p:cNvSpPr txBox="1">
            <a:spLocks/>
          </p:cNvSpPr>
          <p:nvPr/>
        </p:nvSpPr>
        <p:spPr>
          <a:xfrm>
            <a:off x="3419872" y="692696"/>
            <a:ext cx="5040560" cy="1800200"/>
          </a:xfrm>
          <a:prstGeom prst="rect">
            <a:avLst/>
          </a:prstGeom>
        </p:spPr>
        <p:txBody>
          <a:bodyPr vert="horz" lIns="91440" tIns="45720" rIns="91440" bIns="45720" rtlCol="0">
            <a:normAutofit fontScale="775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600" b="1" i="0" u="none" strike="noStrike" kern="1200" cap="none" spc="0" normalizeH="0" baseline="0" noProof="0" dirty="0" smtClean="0">
                <a:ln>
                  <a:noFill/>
                </a:ln>
                <a:solidFill>
                  <a:schemeClr val="tx1"/>
                </a:solidFill>
                <a:effectLst/>
                <a:uLnTx/>
                <a:uFillTx/>
                <a:latin typeface="+mn-lt"/>
                <a:ea typeface="+mn-ea"/>
                <a:cs typeface="+mn-cs"/>
              </a:rPr>
              <a:t>168 Countries</a:t>
            </a:r>
          </a:p>
          <a:p>
            <a:pPr lvl="0" algn="ctr">
              <a:spcBef>
                <a:spcPct val="20000"/>
              </a:spcBef>
              <a:defRPr/>
            </a:pPr>
            <a:r>
              <a:rPr lang="en-GB" sz="3600" b="1" dirty="0" smtClean="0"/>
              <a:t>1,300 Athletes Competing</a:t>
            </a:r>
            <a:endParaRPr kumimoji="0" lang="en-GB" sz="36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600" b="1" i="0" u="none" strike="noStrike" kern="1200" cap="none" spc="0" normalizeH="0" baseline="0" noProof="0" dirty="0" smtClean="0">
                <a:ln>
                  <a:noFill/>
                </a:ln>
                <a:solidFill>
                  <a:schemeClr val="tx1"/>
                </a:solidFill>
                <a:effectLst/>
                <a:uLnTx/>
                <a:uFillTx/>
                <a:latin typeface="+mn-lt"/>
                <a:ea typeface="+mn-ea"/>
                <a:cs typeface="+mn-cs"/>
              </a:rPr>
              <a:t>49 Para Athletes in Team GB</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3600" b="1" dirty="0" smtClean="0">
                <a:solidFill>
                  <a:srgbClr val="FF0000"/>
                </a:solidFill>
              </a:rPr>
              <a:t>9 Welsh Athletes</a:t>
            </a:r>
            <a:endParaRPr kumimoji="0" lang="en-GB" sz="3600" b="1" i="0" u="none" strike="noStrike" kern="1200" cap="none" spc="0" normalizeH="0" baseline="0" noProof="0" dirty="0" smtClean="0">
              <a:ln>
                <a:noFill/>
              </a:ln>
              <a:solidFill>
                <a:srgbClr val="FF0000"/>
              </a:solidFill>
              <a:effectLst/>
              <a:uLnTx/>
              <a:uFillTx/>
              <a:latin typeface="+mn-lt"/>
              <a:ea typeface="+mn-ea"/>
              <a:cs typeface="+mn-cs"/>
            </a:endParaRPr>
          </a:p>
        </p:txBody>
      </p:sp>
      <p:sp>
        <p:nvSpPr>
          <p:cNvPr id="8" name="Subtitle 2"/>
          <p:cNvSpPr txBox="1">
            <a:spLocks/>
          </p:cNvSpPr>
          <p:nvPr/>
        </p:nvSpPr>
        <p:spPr>
          <a:xfrm>
            <a:off x="2483768" y="0"/>
            <a:ext cx="6660232" cy="764704"/>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200" b="1" i="0" u="none" strike="noStrike" kern="1200" cap="none" spc="0" normalizeH="0" baseline="0" noProof="0" dirty="0" smtClean="0">
                <a:ln>
                  <a:noFill/>
                </a:ln>
                <a:solidFill>
                  <a:schemeClr val="tx1"/>
                </a:solidFill>
                <a:effectLst/>
                <a:uLnTx/>
                <a:uFillTx/>
                <a:latin typeface="+mn-lt"/>
                <a:ea typeface="+mn-ea"/>
                <a:cs typeface="+mn-cs"/>
              </a:rPr>
              <a:t>14</a:t>
            </a:r>
            <a:r>
              <a:rPr kumimoji="0" lang="en-GB" sz="3200" b="1" i="0" u="none" strike="noStrike" kern="1200" cap="none" spc="0" normalizeH="0" baseline="30000" noProof="0" dirty="0" smtClean="0">
                <a:ln>
                  <a:noFill/>
                </a:ln>
                <a:solidFill>
                  <a:schemeClr val="tx1"/>
                </a:solidFill>
                <a:effectLst/>
                <a:uLnTx/>
                <a:uFillTx/>
                <a:latin typeface="+mn-lt"/>
                <a:ea typeface="+mn-ea"/>
                <a:cs typeface="+mn-cs"/>
              </a:rPr>
              <a:t>th</a:t>
            </a:r>
            <a:r>
              <a:rPr kumimoji="0" lang="en-GB" sz="3200" b="1" i="0" u="none" strike="noStrike" kern="1200" cap="none" spc="0" normalizeH="0" baseline="0" noProof="0" dirty="0" smtClean="0">
                <a:ln>
                  <a:noFill/>
                </a:ln>
                <a:solidFill>
                  <a:schemeClr val="tx1"/>
                </a:solidFill>
                <a:effectLst/>
                <a:uLnTx/>
                <a:uFillTx/>
                <a:latin typeface="+mn-lt"/>
                <a:ea typeface="+mn-ea"/>
                <a:cs typeface="+mn-cs"/>
              </a:rPr>
              <a:t> – 23</a:t>
            </a:r>
            <a:r>
              <a:rPr kumimoji="0" lang="en-GB" sz="3200" b="1" i="0" u="none" strike="noStrike" kern="1200" cap="none" spc="0" normalizeH="0" baseline="30000" noProof="0" dirty="0" smtClean="0">
                <a:ln>
                  <a:noFill/>
                </a:ln>
                <a:solidFill>
                  <a:schemeClr val="tx1"/>
                </a:solidFill>
                <a:effectLst/>
                <a:uLnTx/>
                <a:uFillTx/>
                <a:latin typeface="+mn-lt"/>
                <a:ea typeface="+mn-ea"/>
                <a:cs typeface="+mn-cs"/>
              </a:rPr>
              <a:t>rd</a:t>
            </a:r>
            <a:r>
              <a:rPr kumimoji="0" lang="en-GB" sz="3200" b="1" i="0" u="none" strike="noStrike" kern="1200" cap="none" spc="0" normalizeH="0" baseline="0" noProof="0" dirty="0" smtClean="0">
                <a:ln>
                  <a:noFill/>
                </a:ln>
                <a:solidFill>
                  <a:schemeClr val="tx1"/>
                </a:solidFill>
                <a:effectLst/>
                <a:uLnTx/>
                <a:uFillTx/>
                <a:latin typeface="+mn-lt"/>
                <a:ea typeface="+mn-ea"/>
                <a:cs typeface="+mn-cs"/>
              </a:rPr>
              <a:t> July 2017   London Stadium</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p:cNvPicPr>
            <a:picLocks noChangeAspect="1" noChangeArrowheads="1"/>
          </p:cNvPicPr>
          <p:nvPr/>
        </p:nvPicPr>
        <p:blipFill>
          <a:blip r:embed="rId2" cstate="print"/>
          <a:srcRect/>
          <a:stretch>
            <a:fillRect/>
          </a:stretch>
        </p:blipFill>
        <p:spPr bwMode="auto">
          <a:xfrm>
            <a:off x="0" y="5805264"/>
            <a:ext cx="9144000" cy="1052736"/>
          </a:xfrm>
          <a:prstGeom prst="rect">
            <a:avLst/>
          </a:prstGeom>
          <a:noFill/>
          <a:ln w="9525">
            <a:noFill/>
            <a:miter lim="800000"/>
            <a:headEnd/>
            <a:tailEnd/>
          </a:ln>
        </p:spPr>
      </p:pic>
      <p:sp>
        <p:nvSpPr>
          <p:cNvPr id="5" name="TextBox 4"/>
          <p:cNvSpPr txBox="1"/>
          <p:nvPr/>
        </p:nvSpPr>
        <p:spPr>
          <a:xfrm>
            <a:off x="1691680" y="1628800"/>
            <a:ext cx="5976664" cy="3416320"/>
          </a:xfrm>
          <a:prstGeom prst="rect">
            <a:avLst/>
          </a:prstGeom>
          <a:noFill/>
        </p:spPr>
        <p:txBody>
          <a:bodyPr wrap="square" rtlCol="0">
            <a:spAutoFit/>
          </a:bodyPr>
          <a:lstStyle/>
          <a:p>
            <a:pPr algn="ctr"/>
            <a:r>
              <a:rPr lang="en-GB" sz="7200" dirty="0" smtClean="0"/>
              <a:t>Warren Evans, CEO Sports Chaplaincy UK</a:t>
            </a:r>
            <a:endParaRPr lang="en-GB" sz="7200" dirty="0"/>
          </a:p>
        </p:txBody>
      </p:sp>
      <p:pic>
        <p:nvPicPr>
          <p:cNvPr id="7" name="Picture 6"/>
          <p:cNvPicPr>
            <a:picLocks noChangeAspect="1"/>
          </p:cNvPicPr>
          <p:nvPr/>
        </p:nvPicPr>
        <p:blipFill>
          <a:blip r:embed="rId3" cstate="print"/>
          <a:srcRect/>
          <a:stretch>
            <a:fillRect/>
          </a:stretch>
        </p:blipFill>
        <p:spPr bwMode="auto">
          <a:xfrm>
            <a:off x="5436096" y="44624"/>
            <a:ext cx="3528392" cy="129614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London2017 World Championship Medals</a:t>
            </a:r>
            <a:endParaRPr lang="en-GB" sz="3600" dirty="0"/>
          </a:p>
        </p:txBody>
      </p:sp>
      <p:sp>
        <p:nvSpPr>
          <p:cNvPr id="15371" name="AutoShape 11" descr="Image result for london 2017 para meda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5373" name="AutoShape 13" descr="Image result for london 2017 para meda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5377" name="Picture 17"/>
          <p:cNvPicPr>
            <a:picLocks noChangeAspect="1" noChangeArrowheads="1"/>
          </p:cNvPicPr>
          <p:nvPr/>
        </p:nvPicPr>
        <p:blipFill>
          <a:blip r:embed="rId3" cstate="print"/>
          <a:srcRect/>
          <a:stretch>
            <a:fillRect/>
          </a:stretch>
        </p:blipFill>
        <p:spPr bwMode="auto">
          <a:xfrm>
            <a:off x="676275" y="1600200"/>
            <a:ext cx="7791450" cy="4637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627784" y="404664"/>
            <a:ext cx="2952328" cy="86409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200" b="1" i="0" u="none" strike="noStrike" kern="1200" cap="none" spc="0" normalizeH="0" baseline="0" noProof="0" dirty="0" smtClean="0">
                <a:ln>
                  <a:noFill/>
                </a:ln>
                <a:solidFill>
                  <a:srgbClr val="FF0000"/>
                </a:solidFill>
                <a:effectLst/>
                <a:uLnTx/>
                <a:uFillTx/>
                <a:latin typeface="+mj-lt"/>
                <a:ea typeface="+mj-ea"/>
                <a:cs typeface="+mj-cs"/>
              </a:rPr>
              <a:t>Aled Davies</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2200" b="1" dirty="0" smtClean="0">
                <a:solidFill>
                  <a:srgbClr val="FF0000"/>
                </a:solidFill>
                <a:latin typeface="+mj-lt"/>
                <a:ea typeface="+mj-ea"/>
                <a:cs typeface="+mj-cs"/>
              </a:rPr>
              <a:t>F42 – </a:t>
            </a:r>
            <a:r>
              <a:rPr lang="en-GB" sz="2200" b="1" dirty="0" err="1" smtClean="0">
                <a:solidFill>
                  <a:srgbClr val="FF0000"/>
                </a:solidFill>
                <a:latin typeface="+mj-lt"/>
                <a:ea typeface="+mj-ea"/>
                <a:cs typeface="+mj-cs"/>
              </a:rPr>
              <a:t>Shotput</a:t>
            </a:r>
            <a:r>
              <a:rPr lang="en-GB" sz="2200" b="1" dirty="0" smtClean="0">
                <a:solidFill>
                  <a:srgbClr val="FF0000"/>
                </a:solidFill>
                <a:latin typeface="+mj-lt"/>
                <a:ea typeface="+mj-ea"/>
                <a:cs typeface="+mj-cs"/>
              </a:rPr>
              <a:t> &amp; Discus</a:t>
            </a:r>
            <a:endParaRPr kumimoji="0" lang="en-GB" sz="2200" b="1" i="0" u="none" strike="noStrike" kern="1200" cap="none" spc="0" normalizeH="0" baseline="0" noProof="0" dirty="0" smtClean="0">
              <a:ln>
                <a:noFill/>
              </a:ln>
              <a:solidFill>
                <a:srgbClr val="FF0000"/>
              </a:solidFill>
              <a:effectLst/>
              <a:uLnTx/>
              <a:uFillTx/>
              <a:latin typeface="+mj-lt"/>
              <a:ea typeface="+mj-ea"/>
              <a:cs typeface="+mj-cs"/>
            </a:endParaRPr>
          </a:p>
        </p:txBody>
      </p:sp>
      <p:sp>
        <p:nvSpPr>
          <p:cNvPr id="6" name="Title 1"/>
          <p:cNvSpPr txBox="1">
            <a:spLocks/>
          </p:cNvSpPr>
          <p:nvPr/>
        </p:nvSpPr>
        <p:spPr>
          <a:xfrm>
            <a:off x="5580112" y="476672"/>
            <a:ext cx="2664296" cy="724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200" b="1" i="0" u="none" strike="noStrike" kern="1200" cap="none" spc="0" normalizeH="0" baseline="0" noProof="0" dirty="0" smtClean="0">
                <a:ln>
                  <a:noFill/>
                </a:ln>
                <a:solidFill>
                  <a:srgbClr val="0000FF"/>
                </a:solidFill>
                <a:effectLst/>
                <a:uLnTx/>
                <a:uFillTx/>
                <a:latin typeface="+mj-lt"/>
                <a:ea typeface="+mj-ea"/>
                <a:cs typeface="+mj-cs"/>
              </a:rPr>
              <a:t>Richard Whitehead</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2200" b="1" dirty="0" smtClean="0">
                <a:solidFill>
                  <a:srgbClr val="0000FF"/>
                </a:solidFill>
                <a:latin typeface="+mj-lt"/>
                <a:ea typeface="+mj-ea"/>
                <a:cs typeface="+mj-cs"/>
              </a:rPr>
              <a:t>T42 – 200m</a:t>
            </a:r>
            <a:endParaRPr kumimoji="0" lang="en-GB" sz="2200" b="1" i="0" u="none" strike="noStrike" kern="1200" cap="none" spc="0" normalizeH="0" baseline="0" noProof="0" dirty="0" smtClean="0">
              <a:ln>
                <a:noFill/>
              </a:ln>
              <a:solidFill>
                <a:srgbClr val="0000FF"/>
              </a:solidFill>
              <a:effectLst/>
              <a:uLnTx/>
              <a:uFillTx/>
              <a:latin typeface="+mj-lt"/>
              <a:ea typeface="+mj-ea"/>
              <a:cs typeface="+mj-cs"/>
            </a:endParaRPr>
          </a:p>
        </p:txBody>
      </p:sp>
      <p:sp>
        <p:nvSpPr>
          <p:cNvPr id="7" name="Title 1"/>
          <p:cNvSpPr txBox="1">
            <a:spLocks/>
          </p:cNvSpPr>
          <p:nvPr/>
        </p:nvSpPr>
        <p:spPr>
          <a:xfrm>
            <a:off x="6156176" y="5877272"/>
            <a:ext cx="2376264" cy="724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200" b="1" i="0" u="none" strike="noStrike" kern="1200" cap="none" spc="0" normalizeH="0" baseline="0" noProof="0" dirty="0" smtClean="0">
                <a:ln>
                  <a:noFill/>
                </a:ln>
                <a:solidFill>
                  <a:srgbClr val="FF0000"/>
                </a:solidFill>
                <a:effectLst/>
                <a:uLnTx/>
                <a:uFillTx/>
                <a:latin typeface="+mj-lt"/>
                <a:ea typeface="+mj-ea"/>
                <a:cs typeface="+mj-cs"/>
              </a:rPr>
              <a:t>Sophie Hahn</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2200" b="1" dirty="0" smtClean="0">
                <a:solidFill>
                  <a:srgbClr val="FF0000"/>
                </a:solidFill>
                <a:latin typeface="+mj-lt"/>
                <a:ea typeface="+mj-ea"/>
                <a:cs typeface="+mj-cs"/>
              </a:rPr>
              <a:t>T38 -  100 &amp; 200m</a:t>
            </a:r>
            <a:endParaRPr kumimoji="0" lang="en-GB" sz="2200" b="1" i="0" u="none" strike="noStrike" kern="1200" cap="none" spc="0" normalizeH="0" baseline="0" noProof="0" dirty="0" smtClean="0">
              <a:ln>
                <a:noFill/>
              </a:ln>
              <a:solidFill>
                <a:srgbClr val="FF0000"/>
              </a:solidFill>
              <a:effectLst/>
              <a:uLnTx/>
              <a:uFillTx/>
              <a:latin typeface="+mj-lt"/>
              <a:ea typeface="+mj-ea"/>
              <a:cs typeface="+mj-cs"/>
            </a:endParaRPr>
          </a:p>
        </p:txBody>
      </p:sp>
      <p:sp>
        <p:nvSpPr>
          <p:cNvPr id="8" name="Title 1"/>
          <p:cNvSpPr txBox="1">
            <a:spLocks/>
          </p:cNvSpPr>
          <p:nvPr/>
        </p:nvSpPr>
        <p:spPr>
          <a:xfrm>
            <a:off x="611560" y="5877272"/>
            <a:ext cx="2880320" cy="724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200" b="1" dirty="0" smtClean="0">
                <a:solidFill>
                  <a:srgbClr val="FF0000"/>
                </a:solidFill>
                <a:latin typeface="+mj-lt"/>
                <a:ea typeface="+mj-ea"/>
                <a:cs typeface="+mj-cs"/>
              </a:rPr>
              <a:t>Hannah Cockcroft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200" b="1" i="0" u="none" strike="noStrike" kern="1200" cap="none" spc="0" normalizeH="0" baseline="0" noProof="0" dirty="0" smtClean="0">
                <a:ln>
                  <a:noFill/>
                </a:ln>
                <a:solidFill>
                  <a:srgbClr val="FF0000"/>
                </a:solidFill>
                <a:effectLst/>
                <a:uLnTx/>
                <a:uFillTx/>
                <a:latin typeface="+mj-lt"/>
                <a:ea typeface="+mj-ea"/>
                <a:cs typeface="+mj-cs"/>
              </a:rPr>
              <a:t>T34 – 100, 200 &amp; 400m</a:t>
            </a:r>
          </a:p>
        </p:txBody>
      </p:sp>
      <p:sp>
        <p:nvSpPr>
          <p:cNvPr id="9" name="Title 1"/>
          <p:cNvSpPr txBox="1">
            <a:spLocks/>
          </p:cNvSpPr>
          <p:nvPr/>
        </p:nvSpPr>
        <p:spPr>
          <a:xfrm>
            <a:off x="3635896" y="5877272"/>
            <a:ext cx="2448272" cy="724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200" b="1" i="0" u="none" strike="noStrike" kern="1200" cap="none" spc="0" normalizeH="0" baseline="0" noProof="0" dirty="0" smtClean="0">
                <a:ln>
                  <a:noFill/>
                </a:ln>
                <a:solidFill>
                  <a:srgbClr val="0000FF"/>
                </a:solidFill>
                <a:effectLst/>
                <a:uLnTx/>
                <a:uFillTx/>
                <a:latin typeface="+mj-lt"/>
                <a:ea typeface="+mj-ea"/>
                <a:cs typeface="+mj-cs"/>
              </a:rPr>
              <a:t>Jo Butterfield</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2200" b="1" noProof="0" dirty="0" smtClean="0">
                <a:solidFill>
                  <a:srgbClr val="0000FF"/>
                </a:solidFill>
                <a:latin typeface="+mj-lt"/>
                <a:ea typeface="+mj-ea"/>
                <a:cs typeface="+mj-cs"/>
              </a:rPr>
              <a:t>F51 – club &amp; Discus</a:t>
            </a:r>
            <a:endParaRPr kumimoji="0" lang="en-GB" sz="2200" b="1" i="0" u="none" strike="noStrike" kern="1200" cap="none" spc="0" normalizeH="0" baseline="0" noProof="0" dirty="0" smtClean="0">
              <a:ln>
                <a:noFill/>
              </a:ln>
              <a:solidFill>
                <a:srgbClr val="0000FF"/>
              </a:solidFill>
              <a:effectLst/>
              <a:uLnTx/>
              <a:uFillTx/>
              <a:latin typeface="+mj-lt"/>
              <a:ea typeface="+mj-ea"/>
              <a:cs typeface="+mj-cs"/>
            </a:endParaRPr>
          </a:p>
        </p:txBody>
      </p:sp>
      <p:sp>
        <p:nvSpPr>
          <p:cNvPr id="10" name="Title 1"/>
          <p:cNvSpPr txBox="1">
            <a:spLocks/>
          </p:cNvSpPr>
          <p:nvPr/>
        </p:nvSpPr>
        <p:spPr>
          <a:xfrm>
            <a:off x="251520" y="476672"/>
            <a:ext cx="2376264" cy="7249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200" b="1" i="0" u="none" strike="noStrike" kern="1200" cap="none" spc="0" normalizeH="0" baseline="0" noProof="0" dirty="0" smtClean="0">
                <a:ln>
                  <a:noFill/>
                </a:ln>
                <a:solidFill>
                  <a:srgbClr val="0000FF"/>
                </a:solidFill>
                <a:effectLst/>
                <a:uLnTx/>
                <a:uFillTx/>
                <a:latin typeface="+mj-lt"/>
                <a:ea typeface="+mj-ea"/>
                <a:cs typeface="+mj-cs"/>
              </a:rPr>
              <a:t>Jonnie  Peacock</a:t>
            </a:r>
          </a:p>
          <a:p>
            <a:pPr marL="0" marR="0" lvl="0" indent="0" algn="ctr" defTabSz="914400" rtl="0" eaLnBrk="1" fontAlgn="auto" latinLnBrk="0" hangingPunct="1">
              <a:lnSpc>
                <a:spcPct val="100000"/>
              </a:lnSpc>
              <a:spcBef>
                <a:spcPct val="0"/>
              </a:spcBef>
              <a:spcAft>
                <a:spcPts val="0"/>
              </a:spcAft>
              <a:buClrTx/>
              <a:buSzTx/>
              <a:buFontTx/>
              <a:buNone/>
              <a:tabLst/>
              <a:defRPr/>
            </a:pPr>
            <a:r>
              <a:rPr lang="en-GB" sz="2200" b="1" dirty="0" smtClean="0">
                <a:solidFill>
                  <a:srgbClr val="0000FF"/>
                </a:solidFill>
                <a:latin typeface="+mj-lt"/>
                <a:ea typeface="+mj-ea"/>
                <a:cs typeface="+mj-cs"/>
              </a:rPr>
              <a:t>T44 – 100m</a:t>
            </a:r>
            <a:endParaRPr kumimoji="0" lang="en-GB" sz="2200" b="1" i="0" u="none" strike="noStrike" kern="1200" cap="none" spc="0" normalizeH="0" baseline="0" noProof="0" dirty="0" smtClean="0">
              <a:ln>
                <a:noFill/>
              </a:ln>
              <a:solidFill>
                <a:srgbClr val="0000FF"/>
              </a:solidFill>
              <a:effectLst/>
              <a:uLnTx/>
              <a:uFillTx/>
              <a:latin typeface="+mj-lt"/>
              <a:ea typeface="+mj-ea"/>
              <a:cs typeface="+mj-cs"/>
            </a:endParaRPr>
          </a:p>
        </p:txBody>
      </p:sp>
      <p:pic>
        <p:nvPicPr>
          <p:cNvPr id="14339" name="Picture 3"/>
          <p:cNvPicPr>
            <a:picLocks noChangeAspect="1" noChangeArrowheads="1"/>
          </p:cNvPicPr>
          <p:nvPr/>
        </p:nvPicPr>
        <p:blipFill>
          <a:blip r:embed="rId3" cstate="print"/>
          <a:srcRect/>
          <a:stretch>
            <a:fillRect/>
          </a:stretch>
        </p:blipFill>
        <p:spPr bwMode="auto">
          <a:xfrm>
            <a:off x="611560" y="1196752"/>
            <a:ext cx="7776864" cy="465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Chaplains for the Games</a:t>
            </a:r>
            <a:endParaRPr lang="en-GB" dirty="0"/>
          </a:p>
        </p:txBody>
      </p:sp>
      <p:sp>
        <p:nvSpPr>
          <p:cNvPr id="3" name="Content Placeholder 2"/>
          <p:cNvSpPr>
            <a:spLocks noGrp="1"/>
          </p:cNvSpPr>
          <p:nvPr>
            <p:ph idx="1"/>
          </p:nvPr>
        </p:nvSpPr>
        <p:spPr/>
        <p:txBody>
          <a:bodyPr/>
          <a:lstStyle/>
          <a:p>
            <a:r>
              <a:rPr lang="en-GB" dirty="0" smtClean="0"/>
              <a:t>Joel </a:t>
            </a:r>
            <a:r>
              <a:rPr lang="en-GB" dirty="0" err="1" smtClean="0"/>
              <a:t>Thibaut</a:t>
            </a:r>
            <a:r>
              <a:rPr lang="en-GB" dirty="0" smtClean="0"/>
              <a:t> – France</a:t>
            </a:r>
          </a:p>
          <a:p>
            <a:r>
              <a:rPr lang="en-GB" dirty="0" smtClean="0"/>
              <a:t>Desiree </a:t>
            </a:r>
            <a:r>
              <a:rPr lang="en-GB" dirty="0" err="1" smtClean="0"/>
              <a:t>Frierson</a:t>
            </a:r>
            <a:r>
              <a:rPr lang="en-GB" dirty="0" smtClean="0"/>
              <a:t> – USA</a:t>
            </a:r>
          </a:p>
          <a:p>
            <a:r>
              <a:rPr lang="en-GB" dirty="0" smtClean="0"/>
              <a:t>Cristobal </a:t>
            </a:r>
            <a:r>
              <a:rPr lang="en-GB" dirty="0" err="1" smtClean="0"/>
              <a:t>Chamale</a:t>
            </a:r>
            <a:r>
              <a:rPr lang="en-GB" dirty="0" smtClean="0"/>
              <a:t> – </a:t>
            </a:r>
            <a:r>
              <a:rPr lang="en-GB" dirty="0" err="1" smtClean="0"/>
              <a:t>Guatamala</a:t>
            </a:r>
            <a:endParaRPr lang="en-GB" dirty="0" smtClean="0"/>
          </a:p>
          <a:p>
            <a:r>
              <a:rPr lang="en-GB" dirty="0" err="1" smtClean="0"/>
              <a:t>Natalja</a:t>
            </a:r>
            <a:r>
              <a:rPr lang="en-GB" dirty="0" smtClean="0"/>
              <a:t> </a:t>
            </a:r>
            <a:r>
              <a:rPr lang="en-GB" dirty="0" err="1" smtClean="0"/>
              <a:t>Pelepeca</a:t>
            </a:r>
            <a:r>
              <a:rPr lang="en-GB" dirty="0" smtClean="0"/>
              <a:t> – Latvia</a:t>
            </a:r>
          </a:p>
          <a:p>
            <a:r>
              <a:rPr lang="en-GB" dirty="0" smtClean="0"/>
              <a:t>Debbie Flood – GB</a:t>
            </a:r>
          </a:p>
          <a:p>
            <a:r>
              <a:rPr lang="en-GB" dirty="0" smtClean="0"/>
              <a:t>Carolyn Skinner – GB</a:t>
            </a:r>
          </a:p>
          <a:p>
            <a:r>
              <a:rPr lang="en-GB" dirty="0" smtClean="0"/>
              <a:t>Heather Lewis - GB</a:t>
            </a:r>
            <a:endParaRPr lang="en-GB"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79512" y="260648"/>
            <a:ext cx="5358044" cy="4581128"/>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9 Welsh Athletes</a:t>
            </a:r>
            <a:endParaRPr lang="en-GB" dirty="0"/>
          </a:p>
        </p:txBody>
      </p:sp>
      <p:sp>
        <p:nvSpPr>
          <p:cNvPr id="3" name="Content Placeholder 2"/>
          <p:cNvSpPr>
            <a:spLocks noGrp="1"/>
          </p:cNvSpPr>
          <p:nvPr>
            <p:ph idx="1"/>
          </p:nvPr>
        </p:nvSpPr>
        <p:spPr>
          <a:xfrm>
            <a:off x="5749280" y="1268760"/>
            <a:ext cx="3394720" cy="4525963"/>
          </a:xfrm>
        </p:spPr>
        <p:txBody>
          <a:bodyPr>
            <a:normAutofit lnSpcReduction="10000"/>
          </a:bodyPr>
          <a:lstStyle/>
          <a:p>
            <a:r>
              <a:rPr lang="en-GB" dirty="0" smtClean="0"/>
              <a:t>Aled Davies</a:t>
            </a:r>
          </a:p>
          <a:p>
            <a:r>
              <a:rPr lang="en-GB" dirty="0" err="1" smtClean="0"/>
              <a:t>Kyron</a:t>
            </a:r>
            <a:r>
              <a:rPr lang="en-GB" dirty="0" smtClean="0"/>
              <a:t> Duke</a:t>
            </a:r>
          </a:p>
          <a:p>
            <a:r>
              <a:rPr lang="en-GB" dirty="0" err="1" smtClean="0"/>
              <a:t>Hollie</a:t>
            </a:r>
            <a:r>
              <a:rPr lang="en-GB" dirty="0" smtClean="0"/>
              <a:t> Arnold</a:t>
            </a:r>
          </a:p>
          <a:p>
            <a:r>
              <a:rPr lang="en-GB" dirty="0" smtClean="0"/>
              <a:t>Olivia Breen</a:t>
            </a:r>
          </a:p>
          <a:p>
            <a:r>
              <a:rPr lang="en-GB" dirty="0" smtClean="0"/>
              <a:t>Sabrina Fortune</a:t>
            </a:r>
          </a:p>
          <a:p>
            <a:r>
              <a:rPr lang="en-GB" dirty="0" smtClean="0"/>
              <a:t>Jordan </a:t>
            </a:r>
            <a:r>
              <a:rPr lang="en-GB" dirty="0"/>
              <a:t>H</a:t>
            </a:r>
            <a:r>
              <a:rPr lang="en-GB" dirty="0" smtClean="0"/>
              <a:t>owe</a:t>
            </a:r>
          </a:p>
          <a:p>
            <a:r>
              <a:rPr lang="en-GB" dirty="0" smtClean="0"/>
              <a:t>Steve Morris</a:t>
            </a:r>
          </a:p>
          <a:p>
            <a:r>
              <a:rPr lang="en-GB" dirty="0" smtClean="0"/>
              <a:t>Rhys Jones</a:t>
            </a:r>
            <a:endParaRPr lang="en-GB"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1B2C91-B91D-4251-8BC9-EBD5EF827AE4}"/>
              </a:ext>
            </a:extLst>
          </p:cNvPr>
          <p:cNvSpPr>
            <a:spLocks noGrp="1"/>
          </p:cNvSpPr>
          <p:nvPr>
            <p:ph type="ctrTitle"/>
          </p:nvPr>
        </p:nvSpPr>
        <p:spPr>
          <a:xfrm>
            <a:off x="755576" y="1484784"/>
            <a:ext cx="7772400" cy="1470025"/>
          </a:xfrm>
        </p:spPr>
        <p:txBody>
          <a:bodyPr/>
          <a:lstStyle/>
          <a:p>
            <a:r>
              <a:rPr lang="en-GB" dirty="0"/>
              <a:t>Glamorgan CC</a:t>
            </a:r>
          </a:p>
        </p:txBody>
      </p:sp>
      <p:sp>
        <p:nvSpPr>
          <p:cNvPr id="3" name="Subtitle 2">
            <a:extLst>
              <a:ext uri="{FF2B5EF4-FFF2-40B4-BE49-F238E27FC236}">
                <a16:creationId xmlns="" xmlns:a16="http://schemas.microsoft.com/office/drawing/2014/main" id="{6381753E-6208-4ACC-B7BE-7489FAA0DB47}"/>
              </a:ext>
            </a:extLst>
          </p:cNvPr>
          <p:cNvSpPr>
            <a:spLocks noGrp="1"/>
          </p:cNvSpPr>
          <p:nvPr>
            <p:ph type="subTitle" idx="1"/>
          </p:nvPr>
        </p:nvSpPr>
        <p:spPr>
          <a:xfrm>
            <a:off x="1475656" y="3140968"/>
            <a:ext cx="6400800" cy="1752600"/>
          </a:xfrm>
        </p:spPr>
        <p:txBody>
          <a:bodyPr/>
          <a:lstStyle/>
          <a:p>
            <a:r>
              <a:rPr lang="en-GB" dirty="0"/>
              <a:t>Sports Chaplaincy Wales June meeting </a:t>
            </a:r>
          </a:p>
        </p:txBody>
      </p:sp>
      <p:pic>
        <p:nvPicPr>
          <p:cNvPr id="5" name="Picture 4">
            <a:extLst>
              <a:ext uri="{FF2B5EF4-FFF2-40B4-BE49-F238E27FC236}">
                <a16:creationId xmlns="" xmlns:a16="http://schemas.microsoft.com/office/drawing/2014/main" id="{085A709B-50E6-4A63-82B3-07381E9087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187" y="4164496"/>
            <a:ext cx="1843709" cy="1524000"/>
          </a:xfrm>
          <a:prstGeom prst="rect">
            <a:avLst/>
          </a:prstGeom>
        </p:spPr>
      </p:pic>
      <p:graphicFrame>
        <p:nvGraphicFramePr>
          <p:cNvPr id="6" name="Object 5">
            <a:extLst>
              <a:ext uri="{FF2B5EF4-FFF2-40B4-BE49-F238E27FC236}">
                <a16:creationId xmlns="" xmlns:a16="http://schemas.microsoft.com/office/drawing/2014/main" id="{213BF8C4-67B2-47E7-9822-42E3AA302C35}"/>
              </a:ext>
            </a:extLst>
          </p:cNvPr>
          <p:cNvGraphicFramePr>
            <a:graphicFrameLocks noChangeAspect="1"/>
          </p:cNvGraphicFramePr>
          <p:nvPr>
            <p:extLst>
              <p:ext uri="{D42A27DB-BD31-4B8C-83A1-F6EECF244321}">
                <p14:modId xmlns:p14="http://schemas.microsoft.com/office/powerpoint/2010/main" val="3062203177"/>
              </p:ext>
            </p:extLst>
          </p:nvPr>
        </p:nvGraphicFramePr>
        <p:xfrm>
          <a:off x="6291470" y="95527"/>
          <a:ext cx="2766341" cy="2053673"/>
        </p:xfrm>
        <a:graphic>
          <a:graphicData uri="http://schemas.openxmlformats.org/presentationml/2006/ole">
            <mc:AlternateContent xmlns:mc="http://schemas.openxmlformats.org/markup-compatibility/2006">
              <mc:Choice xmlns:v="urn:schemas-microsoft-com:vml" Requires="v">
                <p:oleObj spid="_x0000_s4099" name="Acrobat Document" r:id="rId4" imgW="8630280" imgH="6092640" progId="AcroExch.Document.11">
                  <p:embed/>
                </p:oleObj>
              </mc:Choice>
              <mc:Fallback>
                <p:oleObj name="Acrobat Document" r:id="rId4" imgW="8630280" imgH="6092640" progId="AcroExch.Document.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470" y="95527"/>
                        <a:ext cx="2766341" cy="20536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a:extLst>
              <a:ext uri="{FF2B5EF4-FFF2-40B4-BE49-F238E27FC236}">
                <a16:creationId xmlns="" xmlns:a16="http://schemas.microsoft.com/office/drawing/2014/main" id="{CB41062E-02EF-4749-8F1E-9B7217069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1470" y="4292516"/>
            <a:ext cx="1788190" cy="1698780"/>
          </a:xfrm>
          <a:prstGeom prst="rect">
            <a:avLst/>
          </a:prstGeom>
        </p:spPr>
      </p:pic>
    </p:spTree>
    <p:extLst>
      <p:ext uri="{BB962C8B-B14F-4D97-AF65-F5344CB8AC3E}">
        <p14:creationId xmlns:p14="http://schemas.microsoft.com/office/powerpoint/2010/main" val="28377542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DC16D2-8AA8-4EED-B22E-759592CCDC9A}"/>
              </a:ext>
            </a:extLst>
          </p:cNvPr>
          <p:cNvSpPr>
            <a:spLocks noGrp="1"/>
          </p:cNvSpPr>
          <p:nvPr>
            <p:ph type="title"/>
          </p:nvPr>
        </p:nvSpPr>
        <p:spPr/>
        <p:txBody>
          <a:bodyPr>
            <a:normAutofit fontScale="90000"/>
          </a:bodyPr>
          <a:lstStyle/>
          <a:p>
            <a:r>
              <a:rPr lang="en-GB" dirty="0"/>
              <a:t>“Transform you team” weekly newsletter </a:t>
            </a:r>
          </a:p>
        </p:txBody>
      </p:sp>
      <p:sp>
        <p:nvSpPr>
          <p:cNvPr id="3" name="Content Placeholder 2">
            <a:extLst>
              <a:ext uri="{FF2B5EF4-FFF2-40B4-BE49-F238E27FC236}">
                <a16:creationId xmlns="" xmlns:a16="http://schemas.microsoft.com/office/drawing/2014/main" id="{BDAE989B-AE24-416F-B107-CEEBBF087B33}"/>
              </a:ext>
            </a:extLst>
          </p:cNvPr>
          <p:cNvSpPr>
            <a:spLocks noGrp="1"/>
          </p:cNvSpPr>
          <p:nvPr>
            <p:ph idx="1"/>
          </p:nvPr>
        </p:nvSpPr>
        <p:spPr>
          <a:xfrm>
            <a:off x="628650" y="1825625"/>
            <a:ext cx="7886700" cy="3011418"/>
          </a:xfrm>
        </p:spPr>
        <p:txBody>
          <a:bodyPr>
            <a:normAutofit fontScale="85000" lnSpcReduction="10000"/>
          </a:bodyPr>
          <a:lstStyle/>
          <a:p>
            <a:r>
              <a:rPr lang="en-GB" dirty="0"/>
              <a:t>“Inspirational and thought-provoking as always” </a:t>
            </a:r>
            <a:r>
              <a:rPr lang="en-GB" sz="1800" dirty="0"/>
              <a:t>CEO Cricket Wales.</a:t>
            </a:r>
          </a:p>
          <a:p>
            <a:r>
              <a:rPr lang="en-GB" dirty="0"/>
              <a:t>“Thanks for your email and welcome to Glamorgan CCC. I look forward to meeting you at the SWALEC stadium soon” </a:t>
            </a:r>
            <a:r>
              <a:rPr lang="en-GB" sz="1800" dirty="0"/>
              <a:t>Deputy Chairman</a:t>
            </a:r>
            <a:endParaRPr lang="en-GB" dirty="0"/>
          </a:p>
          <a:p>
            <a:r>
              <a:rPr lang="en-GB" dirty="0"/>
              <a:t>“Thanks Phil – a lovely start to the week” </a:t>
            </a:r>
            <a:r>
              <a:rPr lang="en-GB" sz="1800" dirty="0"/>
              <a:t>Head of HR</a:t>
            </a:r>
            <a:r>
              <a:rPr lang="en-GB" sz="3200" dirty="0"/>
              <a:t> </a:t>
            </a:r>
          </a:p>
          <a:p>
            <a:r>
              <a:rPr lang="en-GB" sz="3200" dirty="0"/>
              <a:t>“Thank you – so very true!!” </a:t>
            </a:r>
            <a:r>
              <a:rPr lang="en-GB" sz="2000" dirty="0"/>
              <a:t>Head of HR</a:t>
            </a:r>
          </a:p>
          <a:p>
            <a:endParaRPr lang="en-GB" sz="3200" dirty="0"/>
          </a:p>
          <a:p>
            <a:pPr marL="0" indent="0">
              <a:buNone/>
            </a:pPr>
            <a:endParaRPr lang="en-GB" sz="3200" dirty="0"/>
          </a:p>
          <a:p>
            <a:endParaRPr lang="en-GB" dirty="0"/>
          </a:p>
        </p:txBody>
      </p:sp>
    </p:spTree>
    <p:extLst>
      <p:ext uri="{BB962C8B-B14F-4D97-AF65-F5344CB8AC3E}">
        <p14:creationId xmlns:p14="http://schemas.microsoft.com/office/powerpoint/2010/main" val="18856741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63106B-F149-48B8-9753-22B5740E9888}"/>
              </a:ext>
            </a:extLst>
          </p:cNvPr>
          <p:cNvSpPr>
            <a:spLocks noGrp="1"/>
          </p:cNvSpPr>
          <p:nvPr>
            <p:ph type="title"/>
          </p:nvPr>
        </p:nvSpPr>
        <p:spPr/>
        <p:txBody>
          <a:bodyPr/>
          <a:lstStyle/>
          <a:p>
            <a:r>
              <a:rPr lang="en-GB" dirty="0"/>
              <a:t>Pastoral Postcards</a:t>
            </a:r>
          </a:p>
        </p:txBody>
      </p:sp>
      <p:sp>
        <p:nvSpPr>
          <p:cNvPr id="3" name="Content Placeholder 2">
            <a:extLst>
              <a:ext uri="{FF2B5EF4-FFF2-40B4-BE49-F238E27FC236}">
                <a16:creationId xmlns="" xmlns:a16="http://schemas.microsoft.com/office/drawing/2014/main" id="{D9D176BB-9A54-4CE7-8C14-4E6188FA6A37}"/>
              </a:ext>
            </a:extLst>
          </p:cNvPr>
          <p:cNvSpPr>
            <a:spLocks noGrp="1"/>
          </p:cNvSpPr>
          <p:nvPr>
            <p:ph idx="1"/>
          </p:nvPr>
        </p:nvSpPr>
        <p:spPr/>
        <p:txBody>
          <a:bodyPr/>
          <a:lstStyle/>
          <a:p>
            <a:r>
              <a:rPr lang="en-GB" dirty="0"/>
              <a:t>Happy Birthday</a:t>
            </a:r>
          </a:p>
          <a:p>
            <a:r>
              <a:rPr lang="en-GB" dirty="0"/>
              <a:t>Congratulations</a:t>
            </a:r>
          </a:p>
          <a:p>
            <a:r>
              <a:rPr lang="en-GB" dirty="0"/>
              <a:t>Get well soon </a:t>
            </a:r>
          </a:p>
          <a:p>
            <a:r>
              <a:rPr lang="en-GB" dirty="0"/>
              <a:t>Blank </a:t>
            </a:r>
          </a:p>
        </p:txBody>
      </p:sp>
      <p:graphicFrame>
        <p:nvGraphicFramePr>
          <p:cNvPr id="5" name="Object 4">
            <a:extLst>
              <a:ext uri="{FF2B5EF4-FFF2-40B4-BE49-F238E27FC236}">
                <a16:creationId xmlns="" xmlns:a16="http://schemas.microsoft.com/office/drawing/2014/main" id="{659D6705-A660-4A84-BC75-FDB72602DAD4}"/>
              </a:ext>
            </a:extLst>
          </p:cNvPr>
          <p:cNvGraphicFramePr>
            <a:graphicFrameLocks noChangeAspect="1"/>
          </p:cNvGraphicFramePr>
          <p:nvPr>
            <p:extLst>
              <p:ext uri="{D42A27DB-BD31-4B8C-83A1-F6EECF244321}">
                <p14:modId xmlns:p14="http://schemas.microsoft.com/office/powerpoint/2010/main" val="325772676"/>
              </p:ext>
            </p:extLst>
          </p:nvPr>
        </p:nvGraphicFramePr>
        <p:xfrm>
          <a:off x="4332643" y="1690688"/>
          <a:ext cx="4106732" cy="4486275"/>
        </p:xfrm>
        <a:graphic>
          <a:graphicData uri="http://schemas.openxmlformats.org/presentationml/2006/ole">
            <mc:AlternateContent xmlns:mc="http://schemas.openxmlformats.org/markup-compatibility/2006">
              <mc:Choice xmlns:v="urn:schemas-microsoft-com:vml" Requires="v">
                <p:oleObj spid="_x0000_s5123" name="Acrobat Document" r:id="rId3" imgW="4909680" imgH="3655440" progId="AcroExch.Document.11">
                  <p:embed/>
                </p:oleObj>
              </mc:Choice>
              <mc:Fallback>
                <p:oleObj name="Acrobat Document" r:id="rId3" imgW="4909680" imgH="3655440" progId="AcroExch.Document.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2643" y="1690688"/>
                        <a:ext cx="4106732" cy="4486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75333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6295A8-E571-44AE-8F7E-426AD6B98771}"/>
              </a:ext>
            </a:extLst>
          </p:cNvPr>
          <p:cNvSpPr>
            <a:spLocks noGrp="1"/>
          </p:cNvSpPr>
          <p:nvPr>
            <p:ph type="title"/>
          </p:nvPr>
        </p:nvSpPr>
        <p:spPr/>
        <p:txBody>
          <a:bodyPr/>
          <a:lstStyle/>
          <a:p>
            <a:r>
              <a:rPr lang="en-GB" dirty="0"/>
              <a:t>Gideon's Bibles </a:t>
            </a:r>
          </a:p>
        </p:txBody>
      </p:sp>
      <p:pic>
        <p:nvPicPr>
          <p:cNvPr id="4" name="Content Placeholder 3">
            <a:extLst>
              <a:ext uri="{FF2B5EF4-FFF2-40B4-BE49-F238E27FC236}">
                <a16:creationId xmlns="" xmlns:a16="http://schemas.microsoft.com/office/drawing/2014/main" id="{7C31E640-D28E-476C-9EEB-C9C8F03D5254}"/>
              </a:ext>
            </a:extLst>
          </p:cNvPr>
          <p:cNvPicPr>
            <a:picLocks noGrp="1" noChangeAspect="1"/>
          </p:cNvPicPr>
          <p:nvPr>
            <p:ph idx="1"/>
          </p:nvPr>
        </p:nvPicPr>
        <p:blipFill>
          <a:blip r:embed="rId2" cstate="print"/>
          <a:stretch>
            <a:fillRect/>
          </a:stretch>
        </p:blipFill>
        <p:spPr>
          <a:xfrm>
            <a:off x="4146767" y="3434317"/>
            <a:ext cx="850466" cy="1133954"/>
          </a:xfrm>
          <a:prstGeom prst="rect">
            <a:avLst/>
          </a:prstGeom>
        </p:spPr>
      </p:pic>
    </p:spTree>
    <p:extLst>
      <p:ext uri="{BB962C8B-B14F-4D97-AF65-F5344CB8AC3E}">
        <p14:creationId xmlns:p14="http://schemas.microsoft.com/office/powerpoint/2010/main" val="36790966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DE9932-E22C-41FA-B02E-A8974FDC0C1A}"/>
              </a:ext>
            </a:extLst>
          </p:cNvPr>
          <p:cNvSpPr>
            <a:spLocks noGrp="1"/>
          </p:cNvSpPr>
          <p:nvPr>
            <p:ph type="title"/>
          </p:nvPr>
        </p:nvSpPr>
        <p:spPr>
          <a:xfrm>
            <a:off x="323528" y="116632"/>
            <a:ext cx="8229600" cy="994122"/>
          </a:xfrm>
        </p:spPr>
        <p:txBody>
          <a:bodyPr/>
          <a:lstStyle/>
          <a:p>
            <a:r>
              <a:rPr lang="en-GB" dirty="0"/>
              <a:t>Memorial </a:t>
            </a:r>
          </a:p>
        </p:txBody>
      </p:sp>
      <p:sp>
        <p:nvSpPr>
          <p:cNvPr id="3" name="Content Placeholder 2">
            <a:extLst>
              <a:ext uri="{FF2B5EF4-FFF2-40B4-BE49-F238E27FC236}">
                <a16:creationId xmlns="" xmlns:a16="http://schemas.microsoft.com/office/drawing/2014/main" id="{DB11E998-BC3E-4C06-AF81-DE137F8C7319}"/>
              </a:ext>
            </a:extLst>
          </p:cNvPr>
          <p:cNvSpPr>
            <a:spLocks noGrp="1"/>
          </p:cNvSpPr>
          <p:nvPr>
            <p:ph idx="1"/>
          </p:nvPr>
        </p:nvSpPr>
        <p:spPr>
          <a:xfrm>
            <a:off x="467544" y="1124744"/>
            <a:ext cx="7886700" cy="4489114"/>
          </a:xfrm>
        </p:spPr>
        <p:txBody>
          <a:bodyPr>
            <a:normAutofit fontScale="62500" lnSpcReduction="20000"/>
          </a:bodyPr>
          <a:lstStyle/>
          <a:p>
            <a:r>
              <a:rPr lang="en-GB" dirty="0"/>
              <a:t>JOHN 11:35 – HE WEEPS WITH US (note the O in John is to be a poppy) </a:t>
            </a:r>
          </a:p>
          <a:p>
            <a:r>
              <a:rPr lang="en-GB" dirty="0"/>
              <a:t>There’s Armistice Day – the 11th month, on the 11th day, at the 11th hour, a time where we remember those who suffered and sacrificed their lives for us so we could have a better today. </a:t>
            </a:r>
          </a:p>
          <a:p>
            <a:r>
              <a:rPr lang="en-GB" dirty="0"/>
              <a:t>We also remember those who have contribute so much to sport in Wales. This memorial is to remember them and the contribution they have made to their community, sport and cricket clubs in Wales. May we Remember them, that when we weep – we don’t weep alone.</a:t>
            </a:r>
          </a:p>
          <a:p>
            <a:r>
              <a:rPr lang="en-GB" dirty="0"/>
              <a:t>There are many ways to remember someone special, and each individual is unique. But, for those who loved sport and the game of cricket especially Glamorgan CC and Welsh Cricket, wouldn't it be wonderful to pay tribute to them by continuing to support the things they cared about? A gift to their memory to the Cricket in Wales Fund, will be a continuing memory of your loved one – forever It will also will help to continue to transform people’s lives in the community.</a:t>
            </a:r>
          </a:p>
          <a:p>
            <a:endParaRPr lang="en-GB" dirty="0"/>
          </a:p>
        </p:txBody>
      </p:sp>
    </p:spTree>
    <p:extLst>
      <p:ext uri="{BB962C8B-B14F-4D97-AF65-F5344CB8AC3E}">
        <p14:creationId xmlns:p14="http://schemas.microsoft.com/office/powerpoint/2010/main" val="34841957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F73E53-5923-4145-9AB3-8805ECFE5321}"/>
              </a:ext>
            </a:extLst>
          </p:cNvPr>
          <p:cNvSpPr>
            <a:spLocks noGrp="1"/>
          </p:cNvSpPr>
          <p:nvPr>
            <p:ph type="title"/>
          </p:nvPr>
        </p:nvSpPr>
        <p:spPr/>
        <p:txBody>
          <a:bodyPr/>
          <a:lstStyle/>
          <a:p>
            <a:r>
              <a:rPr lang="en-GB" dirty="0"/>
              <a:t>Charity Connection </a:t>
            </a:r>
          </a:p>
        </p:txBody>
      </p:sp>
      <p:pic>
        <p:nvPicPr>
          <p:cNvPr id="4" name="Content Placeholder 3">
            <a:extLst>
              <a:ext uri="{FF2B5EF4-FFF2-40B4-BE49-F238E27FC236}">
                <a16:creationId xmlns="" xmlns:a16="http://schemas.microsoft.com/office/drawing/2014/main" id="{D9F66286-F4E4-47E0-93D5-A7BCB574D4AE}"/>
              </a:ext>
            </a:extLst>
          </p:cNvPr>
          <p:cNvPicPr>
            <a:picLocks noGrp="1" noChangeAspect="1"/>
          </p:cNvPicPr>
          <p:nvPr>
            <p:ph idx="1"/>
          </p:nvPr>
        </p:nvPicPr>
        <p:blipFill>
          <a:blip r:embed="rId2" cstate="print"/>
          <a:stretch>
            <a:fillRect/>
          </a:stretch>
        </p:blipFill>
        <p:spPr>
          <a:xfrm>
            <a:off x="611560" y="1052736"/>
            <a:ext cx="3384376" cy="3661879"/>
          </a:xfrm>
          <a:prstGeom prst="rect">
            <a:avLst/>
          </a:prstGeom>
        </p:spPr>
      </p:pic>
      <p:pic>
        <p:nvPicPr>
          <p:cNvPr id="6147" name="Picture 3"/>
          <p:cNvPicPr>
            <a:picLocks noChangeAspect="1" noChangeArrowheads="1"/>
          </p:cNvPicPr>
          <p:nvPr/>
        </p:nvPicPr>
        <p:blipFill>
          <a:blip r:embed="rId3" cstate="print"/>
          <a:srcRect/>
          <a:stretch>
            <a:fillRect/>
          </a:stretch>
        </p:blipFill>
        <p:spPr bwMode="auto">
          <a:xfrm>
            <a:off x="3203848" y="3789040"/>
            <a:ext cx="5772826" cy="1944216"/>
          </a:xfrm>
          <a:prstGeom prst="rect">
            <a:avLst/>
          </a:prstGeom>
          <a:noFill/>
          <a:ln w="9525">
            <a:noFill/>
            <a:miter lim="800000"/>
            <a:headEnd/>
            <a:tailEnd/>
          </a:ln>
        </p:spPr>
      </p:pic>
    </p:spTree>
    <p:extLst>
      <p:ext uri="{BB962C8B-B14F-4D97-AF65-F5344CB8AC3E}">
        <p14:creationId xmlns:p14="http://schemas.microsoft.com/office/powerpoint/2010/main" val="3526303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564904"/>
            <a:ext cx="9144000" cy="2862322"/>
          </a:xfrm>
          <a:prstGeom prst="rect">
            <a:avLst/>
          </a:prstGeom>
          <a:noFill/>
        </p:spPr>
        <p:txBody>
          <a:bodyPr wrap="square" rtlCol="0">
            <a:spAutoFit/>
          </a:bodyPr>
          <a:lstStyle/>
          <a:p>
            <a:pPr algn="ctr"/>
            <a:r>
              <a:rPr lang="en-GB" sz="6000" b="1" dirty="0" smtClean="0"/>
              <a:t>Dealing with Tragedy and  Trauma Risk Management in a club setting</a:t>
            </a:r>
            <a:endParaRPr lang="en-GB" sz="6000" b="1" dirty="0"/>
          </a:p>
        </p:txBody>
      </p:sp>
      <p:pic>
        <p:nvPicPr>
          <p:cNvPr id="6" name="Picture 5"/>
          <p:cNvPicPr>
            <a:picLocks noChangeAspect="1"/>
          </p:cNvPicPr>
          <p:nvPr/>
        </p:nvPicPr>
        <p:blipFill>
          <a:blip r:embed="rId2" cstate="print"/>
          <a:srcRect/>
          <a:stretch>
            <a:fillRect/>
          </a:stretch>
        </p:blipFill>
        <p:spPr bwMode="auto">
          <a:xfrm>
            <a:off x="5436096" y="44624"/>
            <a:ext cx="3528392" cy="1296144"/>
          </a:xfrm>
          <a:prstGeom prst="rect">
            <a:avLst/>
          </a:prstGeom>
          <a:noFill/>
          <a:ln w="9525">
            <a:noFill/>
            <a:miter lim="800000"/>
            <a:headEnd/>
            <a:tailEnd/>
          </a:ln>
        </p:spPr>
      </p:pic>
    </p:spTree>
    <p:extLst>
      <p:ext uri="{BB962C8B-B14F-4D97-AF65-F5344CB8AC3E}">
        <p14:creationId xmlns:p14="http://schemas.microsoft.com/office/powerpoint/2010/main" val="34192937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10CD8F-0FC3-48DD-9217-542A8C55EFCA}"/>
              </a:ext>
            </a:extLst>
          </p:cNvPr>
          <p:cNvSpPr>
            <a:spLocks noGrp="1"/>
          </p:cNvSpPr>
          <p:nvPr>
            <p:ph type="title"/>
          </p:nvPr>
        </p:nvSpPr>
        <p:spPr/>
        <p:txBody>
          <a:bodyPr/>
          <a:lstStyle/>
          <a:p>
            <a:r>
              <a:rPr lang="en-GB" dirty="0"/>
              <a:t>Volunteering &amp; Serving </a:t>
            </a:r>
          </a:p>
        </p:txBody>
      </p:sp>
      <p:pic>
        <p:nvPicPr>
          <p:cNvPr id="4" name="Content Placeholder 3">
            <a:extLst>
              <a:ext uri="{FF2B5EF4-FFF2-40B4-BE49-F238E27FC236}">
                <a16:creationId xmlns="" xmlns:a16="http://schemas.microsoft.com/office/drawing/2014/main" id="{C7F326A2-F842-49E3-8943-C49C04502267}"/>
              </a:ext>
            </a:extLst>
          </p:cNvPr>
          <p:cNvPicPr>
            <a:picLocks noGrp="1" noChangeAspect="1"/>
          </p:cNvPicPr>
          <p:nvPr>
            <p:ph idx="1"/>
          </p:nvPr>
        </p:nvPicPr>
        <p:blipFill>
          <a:blip r:embed="rId2" cstate="print"/>
          <a:stretch>
            <a:fillRect/>
          </a:stretch>
        </p:blipFill>
        <p:spPr>
          <a:xfrm>
            <a:off x="530641" y="1690689"/>
            <a:ext cx="3761660" cy="2398955"/>
          </a:xfrm>
          <a:prstGeom prst="rect">
            <a:avLst/>
          </a:prstGeom>
        </p:spPr>
      </p:pic>
      <p:pic>
        <p:nvPicPr>
          <p:cNvPr id="5" name="Picture 4">
            <a:extLst>
              <a:ext uri="{FF2B5EF4-FFF2-40B4-BE49-F238E27FC236}">
                <a16:creationId xmlns="" xmlns:a16="http://schemas.microsoft.com/office/drawing/2014/main" id="{9D2488C5-B983-4740-81D1-4357BAAE8400}"/>
              </a:ext>
            </a:extLst>
          </p:cNvPr>
          <p:cNvPicPr>
            <a:picLocks noChangeAspect="1"/>
          </p:cNvPicPr>
          <p:nvPr/>
        </p:nvPicPr>
        <p:blipFill>
          <a:blip r:embed="rId3" cstate="print"/>
          <a:stretch>
            <a:fillRect/>
          </a:stretch>
        </p:blipFill>
        <p:spPr>
          <a:xfrm>
            <a:off x="4292300" y="4089642"/>
            <a:ext cx="4316507" cy="2321916"/>
          </a:xfrm>
          <a:prstGeom prst="rect">
            <a:avLst/>
          </a:prstGeom>
        </p:spPr>
      </p:pic>
    </p:spTree>
    <p:extLst>
      <p:ext uri="{BB962C8B-B14F-4D97-AF65-F5344CB8AC3E}">
        <p14:creationId xmlns:p14="http://schemas.microsoft.com/office/powerpoint/2010/main" val="3644350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AFE3D1-5C15-4306-A924-362A29C2EAB3}"/>
              </a:ext>
            </a:extLst>
          </p:cNvPr>
          <p:cNvSpPr>
            <a:spLocks noGrp="1"/>
          </p:cNvSpPr>
          <p:nvPr>
            <p:ph type="title"/>
          </p:nvPr>
        </p:nvSpPr>
        <p:spPr/>
        <p:txBody>
          <a:bodyPr/>
          <a:lstStyle/>
          <a:p>
            <a:r>
              <a:rPr lang="en-GB" dirty="0"/>
              <a:t>Thank you </a:t>
            </a:r>
          </a:p>
        </p:txBody>
      </p:sp>
      <p:pic>
        <p:nvPicPr>
          <p:cNvPr id="4" name="Content Placeholder 3">
            <a:extLst>
              <a:ext uri="{FF2B5EF4-FFF2-40B4-BE49-F238E27FC236}">
                <a16:creationId xmlns="" xmlns:a16="http://schemas.microsoft.com/office/drawing/2014/main" id="{318EE6F6-AD80-4199-91A8-ABEFB81DDAFE}"/>
              </a:ext>
            </a:extLst>
          </p:cNvPr>
          <p:cNvPicPr>
            <a:picLocks noGrp="1" noChangeAspect="1"/>
          </p:cNvPicPr>
          <p:nvPr>
            <p:ph idx="1"/>
          </p:nvPr>
        </p:nvPicPr>
        <p:blipFill>
          <a:blip r:embed="rId2" cstate="print"/>
          <a:stretch>
            <a:fillRect/>
          </a:stretch>
        </p:blipFill>
        <p:spPr>
          <a:xfrm>
            <a:off x="902718" y="1690688"/>
            <a:ext cx="2945831" cy="2096004"/>
          </a:xfrm>
          <a:prstGeom prst="rect">
            <a:avLst/>
          </a:prstGeom>
        </p:spPr>
      </p:pic>
      <p:pic>
        <p:nvPicPr>
          <p:cNvPr id="5" name="Picture 4">
            <a:extLst>
              <a:ext uri="{FF2B5EF4-FFF2-40B4-BE49-F238E27FC236}">
                <a16:creationId xmlns="" xmlns:a16="http://schemas.microsoft.com/office/drawing/2014/main" id="{FED030C0-819C-4811-8A50-46E14EA5B54F}"/>
              </a:ext>
            </a:extLst>
          </p:cNvPr>
          <p:cNvPicPr>
            <a:picLocks noChangeAspect="1"/>
          </p:cNvPicPr>
          <p:nvPr/>
        </p:nvPicPr>
        <p:blipFill>
          <a:blip r:embed="rId3" cstate="print"/>
          <a:stretch>
            <a:fillRect/>
          </a:stretch>
        </p:blipFill>
        <p:spPr>
          <a:xfrm>
            <a:off x="5469171" y="4556312"/>
            <a:ext cx="2643188" cy="1295400"/>
          </a:xfrm>
          <a:prstGeom prst="rect">
            <a:avLst/>
          </a:prstGeom>
        </p:spPr>
      </p:pic>
      <p:sp>
        <p:nvSpPr>
          <p:cNvPr id="6" name="TextBox 5">
            <a:extLst>
              <a:ext uri="{FF2B5EF4-FFF2-40B4-BE49-F238E27FC236}">
                <a16:creationId xmlns="" xmlns:a16="http://schemas.microsoft.com/office/drawing/2014/main" id="{B1E296D6-111E-4AD8-B0CF-50850373E8AB}"/>
              </a:ext>
            </a:extLst>
          </p:cNvPr>
          <p:cNvSpPr txBox="1"/>
          <p:nvPr/>
        </p:nvSpPr>
        <p:spPr>
          <a:xfrm>
            <a:off x="1073076" y="4098664"/>
            <a:ext cx="2347856" cy="369332"/>
          </a:xfrm>
          <a:prstGeom prst="rect">
            <a:avLst/>
          </a:prstGeom>
          <a:noFill/>
        </p:spPr>
        <p:txBody>
          <a:bodyPr wrap="square" rtlCol="0">
            <a:spAutoFit/>
          </a:bodyPr>
          <a:lstStyle/>
          <a:p>
            <a:r>
              <a:rPr lang="en-GB" dirty="0"/>
              <a:t>Fun and enjoyment </a:t>
            </a:r>
          </a:p>
        </p:txBody>
      </p:sp>
      <p:sp>
        <p:nvSpPr>
          <p:cNvPr id="7" name="TextBox 6">
            <a:extLst>
              <a:ext uri="{FF2B5EF4-FFF2-40B4-BE49-F238E27FC236}">
                <a16:creationId xmlns="" xmlns:a16="http://schemas.microsoft.com/office/drawing/2014/main" id="{05C797DB-EF03-4768-9139-E2DD4E423988}"/>
              </a:ext>
            </a:extLst>
          </p:cNvPr>
          <p:cNvSpPr txBox="1"/>
          <p:nvPr/>
        </p:nvSpPr>
        <p:spPr>
          <a:xfrm>
            <a:off x="5567082" y="3786692"/>
            <a:ext cx="2347857" cy="369332"/>
          </a:xfrm>
          <a:prstGeom prst="rect">
            <a:avLst/>
          </a:prstGeom>
          <a:noFill/>
        </p:spPr>
        <p:txBody>
          <a:bodyPr wrap="square" rtlCol="0">
            <a:spAutoFit/>
          </a:bodyPr>
          <a:lstStyle/>
          <a:p>
            <a:r>
              <a:rPr lang="en-GB" dirty="0"/>
              <a:t>Community thank you </a:t>
            </a:r>
          </a:p>
        </p:txBody>
      </p:sp>
    </p:spTree>
    <p:extLst>
      <p:ext uri="{BB962C8B-B14F-4D97-AF65-F5344CB8AC3E}">
        <p14:creationId xmlns:p14="http://schemas.microsoft.com/office/powerpoint/2010/main" val="85631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C422BE-3024-4F09-B530-1BDEF5C7D705}"/>
              </a:ext>
            </a:extLst>
          </p:cNvPr>
          <p:cNvSpPr>
            <a:spLocks noGrp="1"/>
          </p:cNvSpPr>
          <p:nvPr>
            <p:ph type="title"/>
          </p:nvPr>
        </p:nvSpPr>
        <p:spPr/>
        <p:txBody>
          <a:bodyPr/>
          <a:lstStyle/>
          <a:p>
            <a:r>
              <a:rPr lang="en-GB" dirty="0"/>
              <a:t>Pushing the Boundaries </a:t>
            </a:r>
          </a:p>
        </p:txBody>
      </p:sp>
      <p:pic>
        <p:nvPicPr>
          <p:cNvPr id="4" name="Content Placeholder 3">
            <a:extLst>
              <a:ext uri="{FF2B5EF4-FFF2-40B4-BE49-F238E27FC236}">
                <a16:creationId xmlns="" xmlns:a16="http://schemas.microsoft.com/office/drawing/2014/main" id="{EAD6463C-C407-4DA7-88E3-D6510F325456}"/>
              </a:ext>
            </a:extLst>
          </p:cNvPr>
          <p:cNvPicPr>
            <a:picLocks noGrp="1" noChangeAspect="1"/>
          </p:cNvPicPr>
          <p:nvPr>
            <p:ph idx="1"/>
          </p:nvPr>
        </p:nvPicPr>
        <p:blipFill>
          <a:blip r:embed="rId2" cstate="print"/>
          <a:stretch>
            <a:fillRect/>
          </a:stretch>
        </p:blipFill>
        <p:spPr>
          <a:xfrm>
            <a:off x="952388" y="1690688"/>
            <a:ext cx="2896161" cy="2375703"/>
          </a:xfrm>
          <a:prstGeom prst="rect">
            <a:avLst/>
          </a:prstGeom>
        </p:spPr>
      </p:pic>
      <p:pic>
        <p:nvPicPr>
          <p:cNvPr id="5" name="Picture 4">
            <a:extLst>
              <a:ext uri="{FF2B5EF4-FFF2-40B4-BE49-F238E27FC236}">
                <a16:creationId xmlns="" xmlns:a16="http://schemas.microsoft.com/office/drawing/2014/main" id="{9207D7F6-1E0B-4EB2-8F39-3FD36DB109C3}"/>
              </a:ext>
            </a:extLst>
          </p:cNvPr>
          <p:cNvPicPr>
            <a:picLocks noChangeAspect="1"/>
          </p:cNvPicPr>
          <p:nvPr/>
        </p:nvPicPr>
        <p:blipFill>
          <a:blip r:embed="rId3" cstate="print"/>
          <a:stretch>
            <a:fillRect/>
          </a:stretch>
        </p:blipFill>
        <p:spPr>
          <a:xfrm>
            <a:off x="4849010" y="3497748"/>
            <a:ext cx="2567926" cy="2143125"/>
          </a:xfrm>
          <a:prstGeom prst="rect">
            <a:avLst/>
          </a:prstGeom>
        </p:spPr>
      </p:pic>
      <p:sp>
        <p:nvSpPr>
          <p:cNvPr id="6" name="TextBox 5">
            <a:extLst>
              <a:ext uri="{FF2B5EF4-FFF2-40B4-BE49-F238E27FC236}">
                <a16:creationId xmlns="" xmlns:a16="http://schemas.microsoft.com/office/drawing/2014/main" id="{FB20EA42-A0B9-4C72-A647-3CF9677C634E}"/>
              </a:ext>
            </a:extLst>
          </p:cNvPr>
          <p:cNvSpPr txBox="1"/>
          <p:nvPr/>
        </p:nvSpPr>
        <p:spPr>
          <a:xfrm>
            <a:off x="5575151" y="2936838"/>
            <a:ext cx="2130014" cy="369332"/>
          </a:xfrm>
          <a:prstGeom prst="rect">
            <a:avLst/>
          </a:prstGeom>
          <a:noFill/>
        </p:spPr>
        <p:txBody>
          <a:bodyPr wrap="square" rtlCol="0">
            <a:spAutoFit/>
          </a:bodyPr>
          <a:lstStyle/>
          <a:p>
            <a:r>
              <a:rPr lang="en-GB" dirty="0"/>
              <a:t>Supporters Groups </a:t>
            </a:r>
          </a:p>
        </p:txBody>
      </p:sp>
    </p:spTree>
    <p:extLst>
      <p:ext uri="{BB962C8B-B14F-4D97-AF65-F5344CB8AC3E}">
        <p14:creationId xmlns:p14="http://schemas.microsoft.com/office/powerpoint/2010/main" val="1950383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p:cNvPicPr>
            <a:picLocks noChangeAspect="1" noChangeArrowheads="1"/>
          </p:cNvPicPr>
          <p:nvPr/>
        </p:nvPicPr>
        <p:blipFill>
          <a:blip r:embed="rId2" cstate="print"/>
          <a:srcRect/>
          <a:stretch>
            <a:fillRect/>
          </a:stretch>
        </p:blipFill>
        <p:spPr bwMode="auto">
          <a:xfrm>
            <a:off x="0" y="5805264"/>
            <a:ext cx="9144000" cy="1052736"/>
          </a:xfrm>
          <a:prstGeom prst="rect">
            <a:avLst/>
          </a:prstGeom>
          <a:noFill/>
          <a:ln w="9525">
            <a:noFill/>
            <a:miter lim="800000"/>
            <a:headEnd/>
            <a:tailEnd/>
          </a:ln>
        </p:spPr>
      </p:pic>
      <p:pic>
        <p:nvPicPr>
          <p:cNvPr id="16" name="Picture 5"/>
          <p:cNvPicPr>
            <a:picLocks noChangeAspect="1"/>
          </p:cNvPicPr>
          <p:nvPr/>
        </p:nvPicPr>
        <p:blipFill>
          <a:blip r:embed="rId3" cstate="print"/>
          <a:srcRect/>
          <a:stretch>
            <a:fillRect/>
          </a:stretch>
        </p:blipFill>
        <p:spPr bwMode="auto">
          <a:xfrm>
            <a:off x="5868144" y="116632"/>
            <a:ext cx="3131840" cy="648072"/>
          </a:xfrm>
          <a:prstGeom prst="rect">
            <a:avLst/>
          </a:prstGeom>
          <a:noFill/>
          <a:ln w="9525">
            <a:noFill/>
            <a:miter lim="800000"/>
            <a:headEnd/>
            <a:tailEnd/>
          </a:ln>
        </p:spPr>
      </p:pic>
      <p:sp>
        <p:nvSpPr>
          <p:cNvPr id="4" name="TextBox 3"/>
          <p:cNvSpPr txBox="1"/>
          <p:nvPr/>
        </p:nvSpPr>
        <p:spPr>
          <a:xfrm>
            <a:off x="5436096" y="1124744"/>
            <a:ext cx="3707904" cy="4154984"/>
          </a:xfrm>
          <a:prstGeom prst="rect">
            <a:avLst/>
          </a:prstGeom>
          <a:noFill/>
        </p:spPr>
        <p:txBody>
          <a:bodyPr wrap="square" rtlCol="0">
            <a:spAutoFit/>
          </a:bodyPr>
          <a:lstStyle/>
          <a:p>
            <a:r>
              <a:rPr lang="en-GB" sz="7200" i="1" dirty="0" smtClean="0">
                <a:effectLst>
                  <a:outerShdw blurRad="38100" dist="38100" dir="2700000" algn="tl">
                    <a:srgbClr val="000000">
                      <a:alpha val="43137"/>
                    </a:srgbClr>
                  </a:outerShdw>
                </a:effectLst>
              </a:rPr>
              <a:t>Vision </a:t>
            </a:r>
          </a:p>
          <a:p>
            <a:r>
              <a:rPr lang="en-GB" sz="7200" i="1" dirty="0" smtClean="0">
                <a:effectLst>
                  <a:outerShdw blurRad="38100" dist="38100" dir="2700000" algn="tl">
                    <a:srgbClr val="000000">
                      <a:alpha val="43137"/>
                    </a:srgbClr>
                  </a:outerShdw>
                </a:effectLst>
              </a:rPr>
              <a:t>Wales – </a:t>
            </a:r>
          </a:p>
          <a:p>
            <a:r>
              <a:rPr lang="en-GB" sz="6000" b="1" i="1" dirty="0" smtClean="0">
                <a:effectLst>
                  <a:outerShdw blurRad="38100" dist="38100" dir="2700000" algn="tl">
                    <a:srgbClr val="000000">
                      <a:alpha val="43137"/>
                    </a:srgbClr>
                  </a:outerShdw>
                </a:effectLst>
              </a:rPr>
              <a:t>To keep on growing</a:t>
            </a:r>
            <a:endParaRPr lang="en-GB" sz="6000" b="1" i="1" dirty="0">
              <a:effectLst>
                <a:outerShdw blurRad="38100" dist="38100" dir="2700000" algn="tl">
                  <a:srgbClr val="000000">
                    <a:alpha val="43137"/>
                  </a:srgbClr>
                </a:outerShdw>
              </a:effectLst>
            </a:endParaRPr>
          </a:p>
        </p:txBody>
      </p:sp>
      <p:pic>
        <p:nvPicPr>
          <p:cNvPr id="39937" name="Picture 1"/>
          <p:cNvPicPr>
            <a:picLocks noChangeAspect="1" noChangeArrowheads="1"/>
          </p:cNvPicPr>
          <p:nvPr/>
        </p:nvPicPr>
        <p:blipFill>
          <a:blip r:embed="rId4" cstate="print"/>
          <a:srcRect/>
          <a:stretch>
            <a:fillRect/>
          </a:stretch>
        </p:blipFill>
        <p:spPr bwMode="auto">
          <a:xfrm>
            <a:off x="0" y="-9526"/>
            <a:ext cx="5191125" cy="6867526"/>
          </a:xfrm>
          <a:prstGeom prst="rect">
            <a:avLst/>
          </a:prstGeom>
          <a:noFill/>
          <a:ln w="9525">
            <a:noFill/>
            <a:miter lim="800000"/>
            <a:headEnd/>
            <a:tailEnd/>
          </a:ln>
          <a:effectLst/>
        </p:spPr>
      </p:pic>
      <p:pic>
        <p:nvPicPr>
          <p:cNvPr id="6" name="Picture 5"/>
          <p:cNvPicPr>
            <a:picLocks noChangeAspect="1"/>
          </p:cNvPicPr>
          <p:nvPr/>
        </p:nvPicPr>
        <p:blipFill>
          <a:blip r:embed="rId3" cstate="print"/>
          <a:srcRect/>
          <a:stretch>
            <a:fillRect/>
          </a:stretch>
        </p:blipFill>
        <p:spPr bwMode="auto">
          <a:xfrm>
            <a:off x="5436096" y="44624"/>
            <a:ext cx="3528392" cy="1296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p:cNvPicPr>
            <a:picLocks noChangeAspect="1"/>
          </p:cNvPicPr>
          <p:nvPr/>
        </p:nvPicPr>
        <p:blipFill>
          <a:blip r:embed="rId3" cstate="print"/>
          <a:srcRect/>
          <a:stretch>
            <a:fillRect/>
          </a:stretch>
        </p:blipFill>
        <p:spPr bwMode="auto">
          <a:xfrm>
            <a:off x="5436096" y="44624"/>
            <a:ext cx="3528392" cy="1296144"/>
          </a:xfrm>
          <a:prstGeom prst="rect">
            <a:avLst/>
          </a:prstGeom>
          <a:noFill/>
          <a:ln w="9525">
            <a:noFill/>
            <a:miter lim="800000"/>
            <a:headEnd/>
            <a:tailEnd/>
          </a:ln>
        </p:spPr>
      </p:pic>
      <p:pic>
        <p:nvPicPr>
          <p:cNvPr id="71682" name="Picture 2"/>
          <p:cNvPicPr>
            <a:picLocks noChangeAspect="1" noChangeArrowheads="1"/>
          </p:cNvPicPr>
          <p:nvPr/>
        </p:nvPicPr>
        <p:blipFill>
          <a:blip r:embed="rId4" cstate="print"/>
          <a:srcRect/>
          <a:stretch>
            <a:fillRect/>
          </a:stretch>
        </p:blipFill>
        <p:spPr bwMode="auto">
          <a:xfrm>
            <a:off x="5436096" y="4365104"/>
            <a:ext cx="1513705" cy="1699348"/>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6948264" y="4725144"/>
            <a:ext cx="1781944" cy="1045095"/>
          </a:xfrm>
          <a:prstGeom prst="rect">
            <a:avLst/>
          </a:prstGeom>
          <a:noFill/>
          <a:ln w="9525">
            <a:noFill/>
            <a:miter lim="800000"/>
            <a:headEnd/>
            <a:tailEnd/>
          </a:ln>
        </p:spPr>
      </p:pic>
      <p:sp>
        <p:nvSpPr>
          <p:cNvPr id="5" name="TextBox 4"/>
          <p:cNvSpPr txBox="1"/>
          <p:nvPr/>
        </p:nvSpPr>
        <p:spPr>
          <a:xfrm>
            <a:off x="0" y="116632"/>
            <a:ext cx="5580112" cy="523220"/>
          </a:xfrm>
          <a:prstGeom prst="rect">
            <a:avLst/>
          </a:prstGeom>
          <a:noFill/>
        </p:spPr>
        <p:txBody>
          <a:bodyPr wrap="square" rtlCol="0">
            <a:spAutoFit/>
          </a:bodyPr>
          <a:lstStyle/>
          <a:p>
            <a:r>
              <a:rPr lang="en-GB" sz="2800" b="1" i="1" dirty="0" smtClean="0"/>
              <a:t>... progress in Wales</a:t>
            </a:r>
            <a:endParaRPr lang="en-GB" sz="2800" b="1" i="1" dirty="0"/>
          </a:p>
        </p:txBody>
      </p:sp>
      <p:pic>
        <p:nvPicPr>
          <p:cNvPr id="2050" name="Picture 2"/>
          <p:cNvPicPr>
            <a:picLocks noChangeAspect="1" noChangeArrowheads="1"/>
          </p:cNvPicPr>
          <p:nvPr/>
        </p:nvPicPr>
        <p:blipFill>
          <a:blip r:embed="rId6" cstate="print"/>
          <a:srcRect/>
          <a:stretch>
            <a:fillRect/>
          </a:stretch>
        </p:blipFill>
        <p:spPr bwMode="auto">
          <a:xfrm>
            <a:off x="5004048" y="1248547"/>
            <a:ext cx="2392429" cy="1028325"/>
          </a:xfrm>
          <a:prstGeom prst="rect">
            <a:avLst/>
          </a:prstGeom>
          <a:noFill/>
          <a:ln w="9525">
            <a:noFill/>
            <a:miter lim="800000"/>
            <a:headEnd/>
            <a:tailEnd/>
          </a:ln>
        </p:spPr>
      </p:pic>
      <p:sp>
        <p:nvSpPr>
          <p:cNvPr id="7" name="TextBox 6"/>
          <p:cNvSpPr txBox="1"/>
          <p:nvPr/>
        </p:nvSpPr>
        <p:spPr>
          <a:xfrm>
            <a:off x="4932040" y="2278613"/>
            <a:ext cx="3312368" cy="646331"/>
          </a:xfrm>
          <a:prstGeom prst="rect">
            <a:avLst/>
          </a:prstGeom>
          <a:noFill/>
        </p:spPr>
        <p:txBody>
          <a:bodyPr wrap="square" rtlCol="0">
            <a:spAutoFit/>
          </a:bodyPr>
          <a:lstStyle/>
          <a:p>
            <a:r>
              <a:rPr lang="en-GB" dirty="0" smtClean="0"/>
              <a:t>3 Chaplains working across various disability sectors</a:t>
            </a:r>
            <a:endParaRPr lang="en-GB" dirty="0"/>
          </a:p>
        </p:txBody>
      </p:sp>
      <p:pic>
        <p:nvPicPr>
          <p:cNvPr id="2051" name="Picture 3"/>
          <p:cNvPicPr>
            <a:picLocks noChangeAspect="1" noChangeArrowheads="1"/>
          </p:cNvPicPr>
          <p:nvPr/>
        </p:nvPicPr>
        <p:blipFill>
          <a:blip r:embed="rId7" cstate="print"/>
          <a:srcRect/>
          <a:stretch>
            <a:fillRect/>
          </a:stretch>
        </p:blipFill>
        <p:spPr bwMode="auto">
          <a:xfrm>
            <a:off x="7596336" y="1196752"/>
            <a:ext cx="1332840" cy="1584176"/>
          </a:xfrm>
          <a:prstGeom prst="rect">
            <a:avLst/>
          </a:prstGeom>
          <a:noFill/>
          <a:ln w="9525">
            <a:noFill/>
            <a:miter lim="800000"/>
            <a:headEnd/>
            <a:tailEnd/>
          </a:ln>
        </p:spPr>
      </p:pic>
      <p:pic>
        <p:nvPicPr>
          <p:cNvPr id="2052" name="Picture 4"/>
          <p:cNvPicPr>
            <a:picLocks noChangeAspect="1" noChangeArrowheads="1"/>
          </p:cNvPicPr>
          <p:nvPr/>
        </p:nvPicPr>
        <p:blipFill>
          <a:blip r:embed="rId8" cstate="print"/>
          <a:srcRect/>
          <a:stretch>
            <a:fillRect/>
          </a:stretch>
        </p:blipFill>
        <p:spPr bwMode="auto">
          <a:xfrm>
            <a:off x="3851920" y="2924944"/>
            <a:ext cx="1457325" cy="1457325"/>
          </a:xfrm>
          <a:prstGeom prst="rect">
            <a:avLst/>
          </a:prstGeom>
          <a:noFill/>
          <a:ln w="9525">
            <a:noFill/>
            <a:miter lim="800000"/>
            <a:headEnd/>
            <a:tailEnd/>
          </a:ln>
        </p:spPr>
      </p:pic>
      <p:pic>
        <p:nvPicPr>
          <p:cNvPr id="2053" name="Picture 5"/>
          <p:cNvPicPr>
            <a:picLocks noChangeAspect="1" noChangeArrowheads="1"/>
          </p:cNvPicPr>
          <p:nvPr/>
        </p:nvPicPr>
        <p:blipFill>
          <a:blip r:embed="rId9" cstate="print"/>
          <a:srcRect/>
          <a:stretch>
            <a:fillRect/>
          </a:stretch>
        </p:blipFill>
        <p:spPr bwMode="auto">
          <a:xfrm>
            <a:off x="5436096" y="2924944"/>
            <a:ext cx="1320147" cy="1584176"/>
          </a:xfrm>
          <a:prstGeom prst="rect">
            <a:avLst/>
          </a:prstGeom>
          <a:noFill/>
          <a:ln w="9525">
            <a:noFill/>
            <a:miter lim="800000"/>
            <a:headEnd/>
            <a:tailEnd/>
          </a:ln>
        </p:spPr>
      </p:pic>
      <p:pic>
        <p:nvPicPr>
          <p:cNvPr id="2055" name="Picture 7"/>
          <p:cNvPicPr>
            <a:picLocks noChangeAspect="1" noChangeArrowheads="1"/>
          </p:cNvPicPr>
          <p:nvPr/>
        </p:nvPicPr>
        <p:blipFill>
          <a:blip r:embed="rId10" cstate="print"/>
          <a:srcRect/>
          <a:stretch>
            <a:fillRect/>
          </a:stretch>
        </p:blipFill>
        <p:spPr bwMode="auto">
          <a:xfrm>
            <a:off x="6804248" y="2924944"/>
            <a:ext cx="933450" cy="1895475"/>
          </a:xfrm>
          <a:prstGeom prst="rect">
            <a:avLst/>
          </a:prstGeom>
          <a:noFill/>
          <a:ln w="9525">
            <a:noFill/>
            <a:miter lim="800000"/>
            <a:headEnd/>
            <a:tailEnd/>
          </a:ln>
        </p:spPr>
      </p:pic>
      <p:sp>
        <p:nvSpPr>
          <p:cNvPr id="16" name="TextBox 15"/>
          <p:cNvSpPr txBox="1"/>
          <p:nvPr/>
        </p:nvSpPr>
        <p:spPr>
          <a:xfrm>
            <a:off x="6839744" y="5661248"/>
            <a:ext cx="2304256" cy="369332"/>
          </a:xfrm>
          <a:prstGeom prst="rect">
            <a:avLst/>
          </a:prstGeom>
          <a:noFill/>
        </p:spPr>
        <p:txBody>
          <a:bodyPr wrap="square" rtlCol="0">
            <a:spAutoFit/>
          </a:bodyPr>
          <a:lstStyle/>
          <a:p>
            <a:r>
              <a:rPr lang="en-GB" dirty="0" smtClean="0"/>
              <a:t>Event Chaplaincy</a:t>
            </a:r>
            <a:endParaRPr lang="en-GB" dirty="0"/>
          </a:p>
        </p:txBody>
      </p:sp>
      <p:pic>
        <p:nvPicPr>
          <p:cNvPr id="2056" name="Picture 8"/>
          <p:cNvPicPr>
            <a:picLocks noChangeAspect="1" noChangeArrowheads="1"/>
          </p:cNvPicPr>
          <p:nvPr/>
        </p:nvPicPr>
        <p:blipFill>
          <a:blip r:embed="rId11" cstate="print"/>
          <a:srcRect/>
          <a:stretch>
            <a:fillRect/>
          </a:stretch>
        </p:blipFill>
        <p:spPr bwMode="auto">
          <a:xfrm>
            <a:off x="7884368" y="2780928"/>
            <a:ext cx="1148388" cy="1866130"/>
          </a:xfrm>
          <a:prstGeom prst="rect">
            <a:avLst/>
          </a:prstGeom>
          <a:noFill/>
          <a:ln w="9525">
            <a:noFill/>
            <a:miter lim="800000"/>
            <a:headEnd/>
            <a:tailEnd/>
          </a:ln>
        </p:spPr>
      </p:pic>
      <p:pic>
        <p:nvPicPr>
          <p:cNvPr id="1030" name="Picture 6"/>
          <p:cNvPicPr>
            <a:picLocks noChangeAspect="1" noChangeArrowheads="1"/>
          </p:cNvPicPr>
          <p:nvPr/>
        </p:nvPicPr>
        <p:blipFill>
          <a:blip r:embed="rId12" cstate="print"/>
          <a:srcRect/>
          <a:stretch>
            <a:fillRect/>
          </a:stretch>
        </p:blipFill>
        <p:spPr bwMode="auto">
          <a:xfrm>
            <a:off x="611560" y="548680"/>
            <a:ext cx="864096" cy="864096"/>
          </a:xfrm>
          <a:prstGeom prst="rect">
            <a:avLst/>
          </a:prstGeom>
          <a:noFill/>
          <a:ln w="9525">
            <a:noFill/>
            <a:miter lim="800000"/>
            <a:headEnd/>
            <a:tailEnd/>
          </a:ln>
          <a:effectLst/>
        </p:spPr>
      </p:pic>
      <p:pic>
        <p:nvPicPr>
          <p:cNvPr id="1031" name="Picture 7"/>
          <p:cNvPicPr>
            <a:picLocks noChangeAspect="1" noChangeArrowheads="1"/>
          </p:cNvPicPr>
          <p:nvPr/>
        </p:nvPicPr>
        <p:blipFill>
          <a:blip r:embed="rId13" cstate="print"/>
          <a:srcRect/>
          <a:stretch>
            <a:fillRect/>
          </a:stretch>
        </p:blipFill>
        <p:spPr bwMode="auto">
          <a:xfrm>
            <a:off x="2267744" y="620688"/>
            <a:ext cx="864096" cy="864096"/>
          </a:xfrm>
          <a:prstGeom prst="rect">
            <a:avLst/>
          </a:prstGeom>
          <a:noFill/>
          <a:ln w="9525">
            <a:noFill/>
            <a:miter lim="800000"/>
            <a:headEnd/>
            <a:tailEnd/>
          </a:ln>
          <a:effectLst/>
        </p:spPr>
      </p:pic>
      <p:pic>
        <p:nvPicPr>
          <p:cNvPr id="1029" name="Picture 5"/>
          <p:cNvPicPr>
            <a:picLocks noChangeAspect="1" noChangeArrowheads="1"/>
          </p:cNvPicPr>
          <p:nvPr/>
        </p:nvPicPr>
        <p:blipFill>
          <a:blip r:embed="rId14" cstate="print"/>
          <a:srcRect/>
          <a:stretch>
            <a:fillRect/>
          </a:stretch>
        </p:blipFill>
        <p:spPr bwMode="auto">
          <a:xfrm>
            <a:off x="1979712" y="1484784"/>
            <a:ext cx="1746250" cy="2900362"/>
          </a:xfrm>
          <a:prstGeom prst="rect">
            <a:avLst/>
          </a:prstGeom>
          <a:noFill/>
        </p:spPr>
      </p:pic>
      <p:pic>
        <p:nvPicPr>
          <p:cNvPr id="1027" name="Picture 3"/>
          <p:cNvPicPr>
            <a:picLocks noChangeAspect="1" noChangeArrowheads="1"/>
          </p:cNvPicPr>
          <p:nvPr/>
        </p:nvPicPr>
        <p:blipFill>
          <a:blip r:embed="rId15" cstate="print"/>
          <a:srcRect/>
          <a:stretch>
            <a:fillRect/>
          </a:stretch>
        </p:blipFill>
        <p:spPr bwMode="auto">
          <a:xfrm>
            <a:off x="107504" y="1412776"/>
            <a:ext cx="1746250" cy="3456384"/>
          </a:xfrm>
          <a:prstGeom prst="rect">
            <a:avLst/>
          </a:prstGeom>
          <a:noFill/>
        </p:spPr>
      </p:pic>
      <p:sp>
        <p:nvSpPr>
          <p:cNvPr id="17" name="TextBox 16"/>
          <p:cNvSpPr txBox="1"/>
          <p:nvPr/>
        </p:nvSpPr>
        <p:spPr>
          <a:xfrm>
            <a:off x="107504" y="4941168"/>
            <a:ext cx="5472608" cy="1600438"/>
          </a:xfrm>
          <a:prstGeom prst="rect">
            <a:avLst/>
          </a:prstGeom>
          <a:solidFill>
            <a:schemeClr val="tx2">
              <a:lumMod val="20000"/>
              <a:lumOff val="80000"/>
            </a:schemeClr>
          </a:solidFill>
        </p:spPr>
        <p:txBody>
          <a:bodyPr wrap="square" rtlCol="0">
            <a:spAutoFit/>
          </a:bodyPr>
          <a:lstStyle/>
          <a:p>
            <a:r>
              <a:rPr lang="en-GB" sz="1400" dirty="0" smtClean="0"/>
              <a:t>We are having / trying to have discussions with:</a:t>
            </a:r>
          </a:p>
          <a:p>
            <a:pPr>
              <a:buFont typeface="Arial" pitchFamily="34" charset="0"/>
              <a:buChar char="•"/>
            </a:pPr>
            <a:r>
              <a:rPr lang="en-GB" sz="1400" dirty="0"/>
              <a:t> </a:t>
            </a:r>
            <a:r>
              <a:rPr lang="en-GB" sz="1400" dirty="0" smtClean="0"/>
              <a:t>DSW Wales-wide</a:t>
            </a:r>
          </a:p>
          <a:p>
            <a:pPr>
              <a:buFont typeface="Arial" pitchFamily="34" charset="0"/>
              <a:buChar char="•"/>
            </a:pPr>
            <a:r>
              <a:rPr lang="en-GB" sz="1400" dirty="0" smtClean="0"/>
              <a:t> Cardiff Devils   -----   Cardiff City</a:t>
            </a:r>
          </a:p>
          <a:p>
            <a:pPr>
              <a:buFont typeface="Arial" pitchFamily="34" charset="0"/>
              <a:buChar char="•"/>
            </a:pPr>
            <a:r>
              <a:rPr lang="en-GB" sz="1400" dirty="0"/>
              <a:t> </a:t>
            </a:r>
            <a:r>
              <a:rPr lang="en-GB" sz="1400" dirty="0" smtClean="0"/>
              <a:t>Abercwmboi, Bedwas, </a:t>
            </a:r>
            <a:r>
              <a:rPr lang="en-GB" sz="1400" dirty="0" err="1" smtClean="0"/>
              <a:t>Beddau</a:t>
            </a:r>
            <a:r>
              <a:rPr lang="en-GB" sz="1400" dirty="0" smtClean="0"/>
              <a:t>, </a:t>
            </a:r>
            <a:r>
              <a:rPr lang="en-GB" sz="1400" dirty="0" err="1" smtClean="0"/>
              <a:t>Newbridge</a:t>
            </a:r>
            <a:r>
              <a:rPr lang="en-GB" sz="1400" dirty="0" smtClean="0"/>
              <a:t>, Methyr,  Bath, Neath RFCs</a:t>
            </a:r>
          </a:p>
          <a:p>
            <a:pPr>
              <a:buFont typeface="Arial" pitchFamily="34" charset="0"/>
              <a:buChar char="•"/>
            </a:pPr>
            <a:r>
              <a:rPr lang="en-GB" sz="1400" dirty="0" smtClean="0"/>
              <a:t> </a:t>
            </a:r>
            <a:r>
              <a:rPr lang="en-GB" sz="1400" dirty="0" err="1" smtClean="0"/>
              <a:t>Tranmere</a:t>
            </a:r>
            <a:r>
              <a:rPr lang="en-GB" sz="1400" dirty="0" smtClean="0"/>
              <a:t> and Prestatyn FC</a:t>
            </a:r>
          </a:p>
          <a:p>
            <a:pPr>
              <a:buFont typeface="Arial" pitchFamily="34" charset="0"/>
              <a:buChar char="•"/>
            </a:pPr>
            <a:r>
              <a:rPr lang="en-GB" sz="1400" dirty="0"/>
              <a:t> </a:t>
            </a:r>
            <a:r>
              <a:rPr lang="en-GB" sz="1400" dirty="0" smtClean="0"/>
              <a:t>WRU, WRPA</a:t>
            </a:r>
          </a:p>
          <a:p>
            <a:pPr>
              <a:buFont typeface="Arial" pitchFamily="34" charset="0"/>
              <a:buChar char="•"/>
            </a:pPr>
            <a:r>
              <a:rPr lang="en-GB" sz="1400" dirty="0" smtClean="0"/>
              <a:t> Welsh Netball</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p:cNvPicPr>
            <a:picLocks noChangeAspect="1" noChangeArrowheads="1"/>
          </p:cNvPicPr>
          <p:nvPr/>
        </p:nvPicPr>
        <p:blipFill>
          <a:blip r:embed="rId2" cstate="print"/>
          <a:srcRect/>
          <a:stretch>
            <a:fillRect/>
          </a:stretch>
        </p:blipFill>
        <p:spPr bwMode="auto">
          <a:xfrm>
            <a:off x="0" y="5805264"/>
            <a:ext cx="9144000" cy="1052736"/>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1979712" y="1268760"/>
            <a:ext cx="3096344" cy="3096344"/>
          </a:xfrm>
          <a:prstGeom prst="rect">
            <a:avLst/>
          </a:prstGeom>
          <a:noFill/>
          <a:ln w="9525">
            <a:noFill/>
            <a:miter lim="800000"/>
            <a:headEnd/>
            <a:tailEnd/>
          </a:ln>
        </p:spPr>
      </p:pic>
      <p:sp>
        <p:nvSpPr>
          <p:cNvPr id="2" name="Isosceles Triangle 1"/>
          <p:cNvSpPr/>
          <p:nvPr/>
        </p:nvSpPr>
        <p:spPr>
          <a:xfrm>
            <a:off x="1691680" y="1268760"/>
            <a:ext cx="3384376" cy="2592288"/>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p:cNvSpPr/>
          <p:nvPr/>
        </p:nvSpPr>
        <p:spPr>
          <a:xfrm>
            <a:off x="2771800" y="2636912"/>
            <a:ext cx="1080120" cy="648072"/>
          </a:xfrm>
          <a:prstGeom prst="ellipse">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Support</a:t>
            </a:r>
            <a:endParaRPr lang="en-GB" sz="1400" dirty="0"/>
          </a:p>
        </p:txBody>
      </p:sp>
      <p:sp>
        <p:nvSpPr>
          <p:cNvPr id="5" name="Up Arrow 4"/>
          <p:cNvSpPr/>
          <p:nvPr/>
        </p:nvSpPr>
        <p:spPr>
          <a:xfrm>
            <a:off x="3347864" y="1628800"/>
            <a:ext cx="72008" cy="6480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rot="1753260">
            <a:off x="4051159" y="3500634"/>
            <a:ext cx="735572" cy="68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Left Arrow 6"/>
          <p:cNvSpPr/>
          <p:nvPr/>
        </p:nvSpPr>
        <p:spPr>
          <a:xfrm rot="19586136">
            <a:off x="2083603" y="3406029"/>
            <a:ext cx="720080" cy="720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2123728" y="4221088"/>
            <a:ext cx="2664296"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t>Martin – overall lead / driver</a:t>
            </a:r>
            <a:endParaRPr lang="en-GB" sz="1600" b="1" dirty="0"/>
          </a:p>
        </p:txBody>
      </p:sp>
      <p:sp>
        <p:nvSpPr>
          <p:cNvPr id="9" name="Rounded Rectangle 8"/>
          <p:cNvSpPr/>
          <p:nvPr/>
        </p:nvSpPr>
        <p:spPr>
          <a:xfrm>
            <a:off x="1475656" y="2564904"/>
            <a:ext cx="100811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Steve J</a:t>
            </a:r>
          </a:p>
          <a:p>
            <a:pPr algn="ctr"/>
            <a:r>
              <a:rPr lang="en-GB" sz="1600" dirty="0" smtClean="0"/>
              <a:t>W Wales </a:t>
            </a:r>
          </a:p>
          <a:p>
            <a:pPr algn="ctr"/>
            <a:r>
              <a:rPr lang="en-GB" sz="1400" dirty="0" smtClean="0"/>
              <a:t>1 day </a:t>
            </a:r>
            <a:r>
              <a:rPr lang="en-GB" sz="1400" dirty="0" err="1" smtClean="0"/>
              <a:t>pw</a:t>
            </a:r>
            <a:r>
              <a:rPr lang="en-GB" sz="1400" dirty="0" smtClean="0"/>
              <a:t>*</a:t>
            </a:r>
          </a:p>
        </p:txBody>
      </p:sp>
      <p:sp>
        <p:nvSpPr>
          <p:cNvPr id="10" name="Rounded Rectangle 9"/>
          <p:cNvSpPr/>
          <p:nvPr/>
        </p:nvSpPr>
        <p:spPr>
          <a:xfrm>
            <a:off x="3779912" y="908720"/>
            <a:ext cx="100811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N Wales</a:t>
            </a:r>
          </a:p>
          <a:p>
            <a:pPr algn="ctr"/>
            <a:r>
              <a:rPr lang="en-GB" sz="1400" dirty="0" smtClean="0"/>
              <a:t>1 day </a:t>
            </a:r>
            <a:r>
              <a:rPr lang="en-GB" sz="1400" dirty="0" err="1" smtClean="0"/>
              <a:t>pw</a:t>
            </a:r>
            <a:r>
              <a:rPr lang="en-GB" sz="1400" dirty="0" smtClean="0"/>
              <a:t>*</a:t>
            </a:r>
          </a:p>
        </p:txBody>
      </p:sp>
      <p:sp>
        <p:nvSpPr>
          <p:cNvPr id="11" name="TextBox 10"/>
          <p:cNvSpPr txBox="1"/>
          <p:nvPr/>
        </p:nvSpPr>
        <p:spPr>
          <a:xfrm>
            <a:off x="107504" y="0"/>
            <a:ext cx="4320480" cy="954107"/>
          </a:xfrm>
          <a:prstGeom prst="rect">
            <a:avLst/>
          </a:prstGeom>
          <a:noFill/>
        </p:spPr>
        <p:txBody>
          <a:bodyPr wrap="square" rtlCol="0">
            <a:spAutoFit/>
          </a:bodyPr>
          <a:lstStyle/>
          <a:p>
            <a:r>
              <a:rPr lang="en-GB" sz="2800" b="1" i="1" dirty="0" smtClean="0"/>
              <a:t>Sports Chaplaincy (initial) model for Wales</a:t>
            </a:r>
            <a:endParaRPr lang="en-GB" sz="2800" b="1" i="1" dirty="0"/>
          </a:p>
        </p:txBody>
      </p:sp>
      <p:sp>
        <p:nvSpPr>
          <p:cNvPr id="12" name="TextBox 11"/>
          <p:cNvSpPr txBox="1"/>
          <p:nvPr/>
        </p:nvSpPr>
        <p:spPr>
          <a:xfrm>
            <a:off x="6156176" y="188640"/>
            <a:ext cx="2987824" cy="7001917"/>
          </a:xfrm>
          <a:prstGeom prst="rect">
            <a:avLst/>
          </a:prstGeom>
          <a:noFill/>
        </p:spPr>
        <p:txBody>
          <a:bodyPr wrap="square" rtlCol="0">
            <a:spAutoFit/>
          </a:bodyPr>
          <a:lstStyle/>
          <a:p>
            <a:r>
              <a:rPr lang="en-GB" sz="1400" b="1" dirty="0" smtClean="0"/>
              <a:t>Increase chaplains connectivity</a:t>
            </a:r>
          </a:p>
          <a:p>
            <a:r>
              <a:rPr lang="en-GB" sz="1200" dirty="0" smtClean="0"/>
              <a:t>     &gt; </a:t>
            </a:r>
            <a:r>
              <a:rPr lang="en-GB" sz="1200" dirty="0" err="1" smtClean="0"/>
              <a:t>Whats</a:t>
            </a:r>
            <a:r>
              <a:rPr lang="en-GB" sz="1200" dirty="0" smtClean="0"/>
              <a:t> App group</a:t>
            </a:r>
          </a:p>
          <a:p>
            <a:r>
              <a:rPr lang="en-GB" sz="1200" dirty="0" smtClean="0"/>
              <a:t>     &gt; Monthly “hour of power” prayer time</a:t>
            </a:r>
          </a:p>
          <a:p>
            <a:r>
              <a:rPr lang="en-GB" sz="1200" dirty="0" smtClean="0"/>
              <a:t>     &gt; Sharing ideas and resources</a:t>
            </a:r>
          </a:p>
          <a:p>
            <a:r>
              <a:rPr lang="en-GB" sz="1200" b="1" dirty="0" smtClean="0"/>
              <a:t>     &gt; </a:t>
            </a:r>
            <a:r>
              <a:rPr lang="en-GB" sz="1200" dirty="0" smtClean="0"/>
              <a:t>Effective </a:t>
            </a:r>
            <a:r>
              <a:rPr lang="en-GB" sz="1200" dirty="0" err="1" smtClean="0"/>
              <a:t>regionals</a:t>
            </a:r>
            <a:endParaRPr lang="en-GB" sz="1200" dirty="0" smtClean="0"/>
          </a:p>
          <a:p>
            <a:r>
              <a:rPr lang="en-GB" sz="1200" dirty="0" smtClean="0"/>
              <a:t>     &gt; Pastoral contact and encouragement </a:t>
            </a:r>
          </a:p>
          <a:p>
            <a:endParaRPr lang="en-GB" sz="700" dirty="0" smtClean="0"/>
          </a:p>
          <a:p>
            <a:pPr>
              <a:buFont typeface="Wingdings" pitchFamily="2" charset="2"/>
              <a:buChar char="Ø"/>
            </a:pPr>
            <a:r>
              <a:rPr lang="en-GB" sz="1400" b="1" dirty="0" smtClean="0"/>
              <a:t> Increase no of chaplains by</a:t>
            </a:r>
            <a:r>
              <a:rPr lang="en-GB" sz="1400" dirty="0" smtClean="0"/>
              <a:t>:</a:t>
            </a:r>
          </a:p>
          <a:p>
            <a:r>
              <a:rPr lang="en-GB" sz="1400" dirty="0" smtClean="0"/>
              <a:t>      </a:t>
            </a:r>
            <a:r>
              <a:rPr lang="en-GB" sz="1200" dirty="0" smtClean="0"/>
              <a:t>&gt; regional focus</a:t>
            </a:r>
          </a:p>
          <a:p>
            <a:r>
              <a:rPr lang="en-GB" sz="1200" dirty="0" smtClean="0"/>
              <a:t>       &gt; chaplain get chaplain </a:t>
            </a:r>
          </a:p>
          <a:p>
            <a:r>
              <a:rPr lang="en-GB" sz="1200" dirty="0" smtClean="0"/>
              <a:t>       &gt; Inclusivity</a:t>
            </a:r>
          </a:p>
          <a:p>
            <a:r>
              <a:rPr lang="en-GB" sz="1200" dirty="0" smtClean="0"/>
              <a:t>       &gt; more church assignments</a:t>
            </a:r>
          </a:p>
          <a:p>
            <a:pPr>
              <a:buFont typeface="Wingdings" pitchFamily="2" charset="2"/>
              <a:buChar char="Ø"/>
            </a:pPr>
            <a:r>
              <a:rPr lang="en-GB" dirty="0" smtClean="0"/>
              <a:t> </a:t>
            </a:r>
            <a:r>
              <a:rPr lang="en-GB" sz="1400" b="1" dirty="0" smtClean="0"/>
              <a:t>Increase SCUK awareness</a:t>
            </a:r>
          </a:p>
          <a:p>
            <a:r>
              <a:rPr lang="en-GB" sz="1400" dirty="0" smtClean="0"/>
              <a:t>      </a:t>
            </a:r>
            <a:r>
              <a:rPr lang="en-GB" sz="1200" dirty="0" smtClean="0"/>
              <a:t>&gt; regional focus</a:t>
            </a:r>
          </a:p>
          <a:p>
            <a:r>
              <a:rPr lang="en-GB" sz="1200" dirty="0" smtClean="0"/>
              <a:t>       &gt; more church assignments</a:t>
            </a:r>
          </a:p>
          <a:p>
            <a:r>
              <a:rPr lang="en-GB" sz="1200" dirty="0" smtClean="0"/>
              <a:t>       &gt; each chaplain at own church + 1</a:t>
            </a:r>
          </a:p>
          <a:p>
            <a:r>
              <a:rPr lang="en-GB" sz="1200" dirty="0" smtClean="0"/>
              <a:t>       &gt; widen networks e.g. Men's breakfasts ,</a:t>
            </a:r>
          </a:p>
          <a:p>
            <a:r>
              <a:rPr lang="en-GB" sz="1200" dirty="0" smtClean="0"/>
              <a:t>        BU </a:t>
            </a:r>
            <a:r>
              <a:rPr lang="en-GB" sz="1200" dirty="0" err="1" smtClean="0"/>
              <a:t>trng</a:t>
            </a:r>
            <a:r>
              <a:rPr lang="en-GB" sz="1200" dirty="0" smtClean="0"/>
              <a:t> days, </a:t>
            </a:r>
            <a:r>
              <a:rPr lang="en-GB" sz="1200" dirty="0" err="1" smtClean="0"/>
              <a:t>Ev</a:t>
            </a:r>
            <a:r>
              <a:rPr lang="en-GB" sz="1200" dirty="0" smtClean="0"/>
              <a:t> Now , </a:t>
            </a:r>
            <a:r>
              <a:rPr lang="en-GB" sz="1200" dirty="0" err="1" smtClean="0"/>
              <a:t>Waleswide</a:t>
            </a:r>
            <a:r>
              <a:rPr lang="en-GB" sz="1200" dirty="0" smtClean="0"/>
              <a:t>, </a:t>
            </a:r>
            <a:r>
              <a:rPr lang="en-GB" sz="1200" dirty="0" err="1" smtClean="0"/>
              <a:t>Elim</a:t>
            </a:r>
            <a:endParaRPr lang="en-GB" sz="1200" dirty="0" smtClean="0"/>
          </a:p>
          <a:p>
            <a:r>
              <a:rPr lang="en-GB" sz="1200" dirty="0" smtClean="0"/>
              <a:t>       &gt; </a:t>
            </a:r>
            <a:r>
              <a:rPr lang="en-GB" sz="1200" dirty="0" err="1" smtClean="0"/>
              <a:t>qrtly</a:t>
            </a:r>
            <a:r>
              <a:rPr lang="en-GB" sz="1200" dirty="0" smtClean="0"/>
              <a:t> / half </a:t>
            </a:r>
            <a:r>
              <a:rPr lang="en-GB" sz="1200" dirty="0" err="1" smtClean="0"/>
              <a:t>yrly</a:t>
            </a:r>
            <a:r>
              <a:rPr lang="en-GB" sz="1200" dirty="0" smtClean="0"/>
              <a:t>  e-updates </a:t>
            </a:r>
          </a:p>
          <a:p>
            <a:r>
              <a:rPr lang="en-GB" sz="1200" dirty="0" smtClean="0"/>
              <a:t>       &gt; improve supportive </a:t>
            </a:r>
            <a:r>
              <a:rPr lang="en-GB" sz="1200" dirty="0" err="1" smtClean="0"/>
              <a:t>glossys</a:t>
            </a:r>
            <a:r>
              <a:rPr lang="en-GB" sz="1200" dirty="0" smtClean="0"/>
              <a:t> etc</a:t>
            </a:r>
          </a:p>
          <a:p>
            <a:endParaRPr lang="en-GB" sz="700" dirty="0" smtClean="0"/>
          </a:p>
          <a:p>
            <a:pPr>
              <a:buFont typeface="Wingdings" pitchFamily="2" charset="2"/>
              <a:buChar char="Ø"/>
            </a:pPr>
            <a:r>
              <a:rPr lang="en-GB" sz="1400" dirty="0" smtClean="0"/>
              <a:t> </a:t>
            </a:r>
            <a:r>
              <a:rPr lang="en-GB" sz="1400" b="1" dirty="0" smtClean="0"/>
              <a:t>Increase financial support</a:t>
            </a:r>
          </a:p>
          <a:p>
            <a:r>
              <a:rPr lang="en-GB" sz="1200" dirty="0" smtClean="0"/>
              <a:t>       &gt; all chaplains paying </a:t>
            </a:r>
            <a:r>
              <a:rPr lang="en-GB" sz="1200" dirty="0" err="1" smtClean="0"/>
              <a:t>m’ship</a:t>
            </a:r>
            <a:r>
              <a:rPr lang="en-GB" sz="1200" dirty="0" smtClean="0"/>
              <a:t> fees</a:t>
            </a:r>
          </a:p>
          <a:p>
            <a:r>
              <a:rPr lang="en-GB" sz="1200" dirty="0" smtClean="0"/>
              <a:t>       &gt; church etc support through above</a:t>
            </a:r>
          </a:p>
          <a:p>
            <a:r>
              <a:rPr lang="en-GB" sz="1200" dirty="0" smtClean="0"/>
              <a:t>       &gt; encourage friends to support</a:t>
            </a:r>
          </a:p>
          <a:p>
            <a:r>
              <a:rPr lang="en-GB" sz="1200" dirty="0" smtClean="0"/>
              <a:t>       &gt; partnership support</a:t>
            </a:r>
          </a:p>
          <a:p>
            <a:r>
              <a:rPr lang="en-GB" sz="1200" dirty="0" smtClean="0"/>
              <a:t>       &gt; grants/funding </a:t>
            </a:r>
            <a:r>
              <a:rPr lang="en-GB" sz="1200" dirty="0" err="1" smtClean="0"/>
              <a:t>opps</a:t>
            </a:r>
            <a:endParaRPr lang="en-GB" sz="1200" dirty="0" smtClean="0"/>
          </a:p>
          <a:p>
            <a:endParaRPr lang="en-GB" sz="700" dirty="0" smtClean="0"/>
          </a:p>
          <a:p>
            <a:pPr>
              <a:buFont typeface="Wingdings" pitchFamily="2" charset="2"/>
              <a:buChar char="Ø"/>
            </a:pPr>
            <a:r>
              <a:rPr lang="en-GB" sz="1400" b="1" dirty="0" smtClean="0"/>
              <a:t> Increase partnerships in Wales</a:t>
            </a:r>
          </a:p>
          <a:p>
            <a:r>
              <a:rPr lang="en-GB" sz="1400" b="1" dirty="0" smtClean="0"/>
              <a:t>    </a:t>
            </a:r>
            <a:r>
              <a:rPr lang="en-GB" sz="1200" dirty="0" smtClean="0"/>
              <a:t>&gt;  Sporting bodies</a:t>
            </a:r>
          </a:p>
          <a:p>
            <a:r>
              <a:rPr lang="en-GB" sz="1200" dirty="0" smtClean="0"/>
              <a:t>     &gt; Church / Christian organisations</a:t>
            </a:r>
          </a:p>
          <a:p>
            <a:endParaRPr lang="en-GB" sz="1400" dirty="0" smtClean="0"/>
          </a:p>
          <a:p>
            <a:endParaRPr lang="en-GB" sz="1400" b="1" dirty="0" smtClean="0"/>
          </a:p>
          <a:p>
            <a:r>
              <a:rPr lang="en-GB" sz="1400" b="1" dirty="0" smtClean="0"/>
              <a:t>       </a:t>
            </a:r>
          </a:p>
          <a:p>
            <a:pPr>
              <a:buFont typeface="Wingdings" pitchFamily="2" charset="2"/>
              <a:buChar char="Ø"/>
            </a:pPr>
            <a:endParaRPr lang="en-GB" sz="1400" b="1" dirty="0" smtClean="0"/>
          </a:p>
          <a:p>
            <a:pPr>
              <a:buFont typeface="Wingdings" pitchFamily="2" charset="2"/>
              <a:buChar char="Ø"/>
            </a:pPr>
            <a:endParaRPr lang="en-GB" sz="1600" dirty="0"/>
          </a:p>
        </p:txBody>
      </p:sp>
      <p:sp>
        <p:nvSpPr>
          <p:cNvPr id="13" name="TextBox 12"/>
          <p:cNvSpPr txBox="1"/>
          <p:nvPr/>
        </p:nvSpPr>
        <p:spPr>
          <a:xfrm>
            <a:off x="2987824" y="3429000"/>
            <a:ext cx="936104" cy="369332"/>
          </a:xfrm>
          <a:prstGeom prst="rect">
            <a:avLst/>
          </a:prstGeom>
          <a:noFill/>
        </p:spPr>
        <p:txBody>
          <a:bodyPr wrap="square" rtlCol="0">
            <a:spAutoFit/>
          </a:bodyPr>
          <a:lstStyle/>
          <a:p>
            <a:r>
              <a:rPr lang="en-GB" dirty="0" smtClean="0"/>
              <a:t>Wales</a:t>
            </a:r>
            <a:endParaRPr lang="en-GB" dirty="0"/>
          </a:p>
        </p:txBody>
      </p:sp>
      <p:pic>
        <p:nvPicPr>
          <p:cNvPr id="16" name="Picture 5"/>
          <p:cNvPicPr>
            <a:picLocks noChangeAspect="1"/>
          </p:cNvPicPr>
          <p:nvPr/>
        </p:nvPicPr>
        <p:blipFill>
          <a:blip r:embed="rId4" cstate="print"/>
          <a:srcRect/>
          <a:stretch>
            <a:fillRect/>
          </a:stretch>
        </p:blipFill>
        <p:spPr bwMode="auto">
          <a:xfrm>
            <a:off x="6516216" y="6165304"/>
            <a:ext cx="2016224" cy="648072"/>
          </a:xfrm>
          <a:prstGeom prst="rect">
            <a:avLst/>
          </a:prstGeom>
          <a:noFill/>
          <a:ln w="9525">
            <a:noFill/>
            <a:miter lim="800000"/>
            <a:headEnd/>
            <a:tailEnd/>
          </a:ln>
        </p:spPr>
      </p:pic>
      <p:sp>
        <p:nvSpPr>
          <p:cNvPr id="18" name="Down Arrow 17"/>
          <p:cNvSpPr/>
          <p:nvPr/>
        </p:nvSpPr>
        <p:spPr>
          <a:xfrm rot="1728986">
            <a:off x="1243142" y="3293330"/>
            <a:ext cx="182624"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own Arrow 18"/>
          <p:cNvSpPr/>
          <p:nvPr/>
        </p:nvSpPr>
        <p:spPr>
          <a:xfrm rot="19747383">
            <a:off x="4850979" y="1634522"/>
            <a:ext cx="18139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4788024" y="2204864"/>
            <a:ext cx="1296144" cy="1015663"/>
          </a:xfrm>
          <a:prstGeom prst="rect">
            <a:avLst/>
          </a:prstGeom>
          <a:noFill/>
          <a:ln cmpd="dbl">
            <a:solidFill>
              <a:schemeClr val="tx1"/>
            </a:solidFill>
          </a:ln>
        </p:spPr>
        <p:txBody>
          <a:bodyPr wrap="square" rtlCol="0">
            <a:spAutoFit/>
          </a:bodyPr>
          <a:lstStyle/>
          <a:p>
            <a:pPr algn="ctr"/>
            <a:r>
              <a:rPr lang="en-GB" sz="1200" b="1" dirty="0" smtClean="0"/>
              <a:t>Develop </a:t>
            </a:r>
            <a:r>
              <a:rPr lang="en-GB" sz="1200" b="1" dirty="0" err="1" smtClean="0"/>
              <a:t>chplncy</a:t>
            </a:r>
            <a:r>
              <a:rPr lang="en-GB" sz="1200" b="1" dirty="0" smtClean="0"/>
              <a:t> </a:t>
            </a:r>
            <a:r>
              <a:rPr lang="en-GB" sz="1200" b="1" dirty="0" err="1" smtClean="0"/>
              <a:t>opps</a:t>
            </a:r>
            <a:r>
              <a:rPr lang="en-GB" sz="1200" b="1" dirty="0" smtClean="0"/>
              <a:t> 4 all sports across N Wales &amp; support N Wales chaplains</a:t>
            </a:r>
            <a:endParaRPr lang="en-GB" sz="1200" b="1" dirty="0"/>
          </a:p>
        </p:txBody>
      </p:sp>
      <p:sp>
        <p:nvSpPr>
          <p:cNvPr id="21" name="TextBox 20"/>
          <p:cNvSpPr txBox="1"/>
          <p:nvPr/>
        </p:nvSpPr>
        <p:spPr>
          <a:xfrm>
            <a:off x="323528" y="3861048"/>
            <a:ext cx="1296144" cy="1015663"/>
          </a:xfrm>
          <a:prstGeom prst="rect">
            <a:avLst/>
          </a:prstGeom>
          <a:noFill/>
          <a:ln cmpd="dbl">
            <a:solidFill>
              <a:schemeClr val="tx1"/>
            </a:solidFill>
          </a:ln>
        </p:spPr>
        <p:txBody>
          <a:bodyPr wrap="square" rtlCol="0">
            <a:spAutoFit/>
          </a:bodyPr>
          <a:lstStyle/>
          <a:p>
            <a:pPr algn="ctr"/>
            <a:r>
              <a:rPr lang="en-GB" sz="1200" b="1" dirty="0" smtClean="0"/>
              <a:t>Develop </a:t>
            </a:r>
            <a:r>
              <a:rPr lang="en-GB" sz="1200" b="1" dirty="0" err="1" smtClean="0"/>
              <a:t>chplncy</a:t>
            </a:r>
            <a:r>
              <a:rPr lang="en-GB" sz="1200" b="1" dirty="0" smtClean="0"/>
              <a:t> </a:t>
            </a:r>
            <a:r>
              <a:rPr lang="en-GB" sz="1200" b="1" dirty="0" err="1" smtClean="0"/>
              <a:t>opps</a:t>
            </a:r>
            <a:r>
              <a:rPr lang="en-GB" sz="1200" b="1" dirty="0" smtClean="0"/>
              <a:t> 4 all sports across W Wales &amp; support W Wales chaplains </a:t>
            </a:r>
            <a:endParaRPr lang="en-GB" sz="1200" b="1" dirty="0"/>
          </a:p>
        </p:txBody>
      </p:sp>
      <p:sp>
        <p:nvSpPr>
          <p:cNvPr id="28" name="TextBox 27"/>
          <p:cNvSpPr txBox="1"/>
          <p:nvPr/>
        </p:nvSpPr>
        <p:spPr>
          <a:xfrm>
            <a:off x="2123728" y="5877272"/>
            <a:ext cx="3816424" cy="276999"/>
          </a:xfrm>
          <a:prstGeom prst="rect">
            <a:avLst/>
          </a:prstGeom>
          <a:noFill/>
        </p:spPr>
        <p:txBody>
          <a:bodyPr wrap="square" rtlCol="0">
            <a:spAutoFit/>
          </a:bodyPr>
          <a:lstStyle/>
          <a:p>
            <a:r>
              <a:rPr lang="en-GB" sz="1200" dirty="0" smtClean="0"/>
              <a:t>* -  assumes being paid and to become 2/ 2.5 days </a:t>
            </a:r>
            <a:r>
              <a:rPr lang="en-GB" sz="1200" dirty="0" err="1" smtClean="0"/>
              <a:t>pw</a:t>
            </a:r>
            <a:r>
              <a:rPr lang="en-GB" sz="1200" dirty="0" smtClean="0"/>
              <a:t> </a:t>
            </a:r>
            <a:endParaRPr lang="en-GB" sz="1200" dirty="0"/>
          </a:p>
        </p:txBody>
      </p:sp>
      <p:sp>
        <p:nvSpPr>
          <p:cNvPr id="23" name="TextBox 22"/>
          <p:cNvSpPr txBox="1"/>
          <p:nvPr/>
        </p:nvSpPr>
        <p:spPr>
          <a:xfrm>
            <a:off x="323528" y="5373216"/>
            <a:ext cx="1800200" cy="553998"/>
          </a:xfrm>
          <a:prstGeom prst="rect">
            <a:avLst/>
          </a:prstGeom>
          <a:noFill/>
          <a:ln>
            <a:solidFill>
              <a:schemeClr val="tx1"/>
            </a:solidFill>
            <a:prstDash val="dash"/>
          </a:ln>
        </p:spPr>
        <p:txBody>
          <a:bodyPr wrap="square" rtlCol="0">
            <a:spAutoFit/>
          </a:bodyPr>
          <a:lstStyle/>
          <a:p>
            <a:r>
              <a:rPr lang="en-GB" sz="1000" b="1" dirty="0" smtClean="0"/>
              <a:t>Support*: arranging </a:t>
            </a:r>
            <a:r>
              <a:rPr lang="en-GB" sz="1000" b="1" dirty="0" err="1" smtClean="0"/>
              <a:t>trng</a:t>
            </a:r>
            <a:r>
              <a:rPr lang="en-GB" sz="1000" b="1" dirty="0" smtClean="0"/>
              <a:t> days, </a:t>
            </a:r>
            <a:r>
              <a:rPr lang="en-GB" sz="1000" b="1" dirty="0" err="1" smtClean="0"/>
              <a:t>regionals</a:t>
            </a:r>
            <a:r>
              <a:rPr lang="en-GB" sz="1000" b="1" dirty="0" smtClean="0"/>
              <a:t>, prayer shares , church contacts, admin etc</a:t>
            </a:r>
            <a:endParaRPr lang="en-GB" sz="1000" b="1" dirty="0"/>
          </a:p>
        </p:txBody>
      </p:sp>
      <p:sp>
        <p:nvSpPr>
          <p:cNvPr id="26" name="TextBox 25"/>
          <p:cNvSpPr txBox="1"/>
          <p:nvPr/>
        </p:nvSpPr>
        <p:spPr>
          <a:xfrm>
            <a:off x="2555776" y="4581128"/>
            <a:ext cx="1872208" cy="1200329"/>
          </a:xfrm>
          <a:prstGeom prst="rect">
            <a:avLst/>
          </a:prstGeom>
          <a:noFill/>
          <a:ln cmpd="dbl">
            <a:solidFill>
              <a:schemeClr val="tx1"/>
            </a:solidFill>
          </a:ln>
        </p:spPr>
        <p:txBody>
          <a:bodyPr wrap="square" rtlCol="0">
            <a:spAutoFit/>
          </a:bodyPr>
          <a:lstStyle/>
          <a:p>
            <a:r>
              <a:rPr lang="en-GB" sz="1200" b="1" dirty="0" smtClean="0"/>
              <a:t>Develop </a:t>
            </a:r>
            <a:r>
              <a:rPr lang="en-GB" sz="1200" b="1" dirty="0" err="1" smtClean="0"/>
              <a:t>chplncy</a:t>
            </a:r>
            <a:r>
              <a:rPr lang="en-GB" sz="1200" b="1" dirty="0" smtClean="0"/>
              <a:t> </a:t>
            </a:r>
            <a:r>
              <a:rPr lang="en-GB" sz="1200" b="1" dirty="0" err="1" smtClean="0"/>
              <a:t>opps</a:t>
            </a:r>
            <a:r>
              <a:rPr lang="en-GB" sz="1200" b="1" dirty="0" smtClean="0"/>
              <a:t> 4 all sports across S E Wales &amp; support </a:t>
            </a:r>
            <a:r>
              <a:rPr lang="en-GB" sz="1200" b="1" dirty="0" err="1" smtClean="0"/>
              <a:t>chplns</a:t>
            </a:r>
            <a:r>
              <a:rPr lang="en-GB" sz="1200" b="1" dirty="0" smtClean="0"/>
              <a:t>, support &amp; develop all Wales, lead SCUK work across Wales, support regional leads </a:t>
            </a:r>
            <a:endParaRPr lang="en-GB" sz="1200" b="1" dirty="0"/>
          </a:p>
        </p:txBody>
      </p:sp>
      <p:sp>
        <p:nvSpPr>
          <p:cNvPr id="24" name="TextBox 23"/>
          <p:cNvSpPr txBox="1"/>
          <p:nvPr/>
        </p:nvSpPr>
        <p:spPr>
          <a:xfrm>
            <a:off x="5004048" y="0"/>
            <a:ext cx="1728192" cy="923330"/>
          </a:xfrm>
          <a:prstGeom prst="rect">
            <a:avLst/>
          </a:prstGeom>
          <a:noFill/>
        </p:spPr>
        <p:txBody>
          <a:bodyPr wrap="square" rtlCol="0">
            <a:spAutoFit/>
          </a:bodyPr>
          <a:lstStyle/>
          <a:p>
            <a:r>
              <a:rPr lang="en-GB" i="1" dirty="0" smtClean="0">
                <a:solidFill>
                  <a:srgbClr val="C00000"/>
                </a:solidFill>
                <a:effectLst>
                  <a:outerShdw blurRad="38100" dist="38100" dir="2700000" algn="tl">
                    <a:srgbClr val="000000">
                      <a:alpha val="43137"/>
                    </a:srgbClr>
                  </a:outerShdw>
                </a:effectLst>
              </a:rPr>
              <a:t>Wales Action Plan 2017:</a:t>
            </a:r>
            <a:endParaRPr lang="en-GB" sz="800" i="1" dirty="0" smtClean="0">
              <a:solidFill>
                <a:srgbClr val="C00000"/>
              </a:solidFill>
              <a:effectLst>
                <a:outerShdw blurRad="38100" dist="38100" dir="2700000" algn="tl">
                  <a:srgbClr val="000000">
                    <a:alpha val="43137"/>
                  </a:srgbClr>
                </a:outerShdw>
              </a:effectLst>
            </a:endParaRPr>
          </a:p>
          <a:p>
            <a:endParaRPr lang="en-GB"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778098"/>
          </a:xfrm>
        </p:spPr>
        <p:txBody>
          <a:bodyPr/>
          <a:lstStyle/>
          <a:p>
            <a:r>
              <a:rPr lang="en-GB" dirty="0" smtClean="0"/>
              <a:t>Wales Progress.....</a:t>
            </a:r>
            <a:endParaRPr lang="en-GB" dirty="0"/>
          </a:p>
        </p:txBody>
      </p:sp>
      <p:pic>
        <p:nvPicPr>
          <p:cNvPr id="1033" name="Picture 9"/>
          <p:cNvPicPr>
            <a:picLocks noChangeAspect="1" noChangeArrowheads="1"/>
          </p:cNvPicPr>
          <p:nvPr/>
        </p:nvPicPr>
        <p:blipFill>
          <a:blip r:embed="rId2" cstate="print"/>
          <a:srcRect/>
          <a:stretch>
            <a:fillRect/>
          </a:stretch>
        </p:blipFill>
        <p:spPr bwMode="auto">
          <a:xfrm>
            <a:off x="179512" y="764704"/>
            <a:ext cx="8856983" cy="5267265"/>
          </a:xfrm>
          <a:prstGeom prst="rect">
            <a:avLst/>
          </a:prstGeom>
          <a:noFill/>
          <a:ln w="9525">
            <a:noFill/>
            <a:miter lim="800000"/>
            <a:headEnd/>
            <a:tailEnd/>
          </a:ln>
          <a:effectLst/>
        </p:spPr>
      </p:pic>
      <p:sp>
        <p:nvSpPr>
          <p:cNvPr id="11" name="TextBox 10"/>
          <p:cNvSpPr txBox="1"/>
          <p:nvPr/>
        </p:nvSpPr>
        <p:spPr>
          <a:xfrm rot="20811325">
            <a:off x="5182878" y="4908353"/>
            <a:ext cx="2952328" cy="646331"/>
          </a:xfrm>
          <a:prstGeom prst="rect">
            <a:avLst/>
          </a:prstGeom>
          <a:noFill/>
        </p:spPr>
        <p:txBody>
          <a:bodyPr wrap="square" rtlCol="0">
            <a:spAutoFit/>
          </a:bodyPr>
          <a:lstStyle/>
          <a:p>
            <a:r>
              <a:rPr lang="en-GB" sz="3600" b="1" dirty="0" smtClean="0">
                <a:solidFill>
                  <a:srgbClr val="0070C0"/>
                </a:solidFill>
                <a:latin typeface="Baskerville Old Face" pitchFamily="18" charset="0"/>
              </a:rPr>
              <a:t>Spiritually ??</a:t>
            </a:r>
            <a:endParaRPr lang="en-GB" sz="3600" b="1" dirty="0">
              <a:solidFill>
                <a:srgbClr val="0070C0"/>
              </a:solidFill>
              <a:latin typeface="Baskerville Old Face" pitchFamily="18" charset="0"/>
            </a:endParaRPr>
          </a:p>
        </p:txBody>
      </p:sp>
      <p:pic>
        <p:nvPicPr>
          <p:cNvPr id="72706" name="Picture 2"/>
          <p:cNvPicPr>
            <a:picLocks noChangeAspect="1" noChangeArrowheads="1"/>
          </p:cNvPicPr>
          <p:nvPr/>
        </p:nvPicPr>
        <p:blipFill>
          <a:blip r:embed="rId3" cstate="print"/>
          <a:srcRect/>
          <a:stretch>
            <a:fillRect/>
          </a:stretch>
        </p:blipFill>
        <p:spPr bwMode="auto">
          <a:xfrm>
            <a:off x="5796136" y="5864566"/>
            <a:ext cx="3347864" cy="9934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908720"/>
            <a:ext cx="8784976" cy="5632311"/>
          </a:xfrm>
          <a:prstGeom prst="rect">
            <a:avLst/>
          </a:prstGeom>
          <a:noFill/>
        </p:spPr>
        <p:txBody>
          <a:bodyPr wrap="square" rtlCol="0">
            <a:spAutoFit/>
          </a:bodyPr>
          <a:lstStyle/>
          <a:p>
            <a:r>
              <a:rPr lang="en-GB" sz="4000" b="1" i="1" dirty="0" smtClean="0">
                <a:effectLst>
                  <a:outerShdw blurRad="38100" dist="38100" dir="2700000" algn="tl">
                    <a:srgbClr val="000000">
                      <a:alpha val="43137"/>
                    </a:srgbClr>
                  </a:outerShdw>
                </a:effectLst>
              </a:rPr>
              <a:t>Key Dates for your Diary...</a:t>
            </a:r>
          </a:p>
          <a:p>
            <a:endParaRPr lang="en-GB" sz="4000" b="1" i="1" dirty="0" smtClean="0">
              <a:effectLst>
                <a:outerShdw blurRad="38100" dist="38100" dir="2700000" algn="tl">
                  <a:srgbClr val="000000">
                    <a:alpha val="43137"/>
                  </a:srgbClr>
                </a:outerShdw>
              </a:effectLst>
            </a:endParaRPr>
          </a:p>
          <a:p>
            <a:endParaRPr lang="en-GB" sz="4000" b="1" i="1" dirty="0" smtClean="0">
              <a:effectLst>
                <a:outerShdw blurRad="38100" dist="38100" dir="2700000" algn="tl">
                  <a:srgbClr val="000000">
                    <a:alpha val="43137"/>
                  </a:srgbClr>
                </a:outerShdw>
              </a:effectLst>
            </a:endParaRPr>
          </a:p>
          <a:p>
            <a:r>
              <a:rPr lang="en-GB" sz="4000" b="1" i="1" dirty="0" smtClean="0">
                <a:effectLst>
                  <a:outerShdw blurRad="38100" dist="38100" dir="2700000" algn="tl">
                    <a:srgbClr val="000000">
                      <a:alpha val="43137"/>
                    </a:srgbClr>
                  </a:outerShdw>
                </a:effectLst>
              </a:rPr>
              <a:t>Oct 4</a:t>
            </a:r>
            <a:r>
              <a:rPr lang="en-GB" sz="4000" b="1" i="1" baseline="30000" dirty="0" smtClean="0">
                <a:effectLst>
                  <a:outerShdw blurRad="38100" dist="38100" dir="2700000" algn="tl">
                    <a:srgbClr val="000000">
                      <a:alpha val="43137"/>
                    </a:srgbClr>
                  </a:outerShdw>
                </a:effectLst>
              </a:rPr>
              <a:t>th</a:t>
            </a:r>
            <a:r>
              <a:rPr lang="en-GB" sz="4000" b="1" i="1" dirty="0" smtClean="0">
                <a:effectLst>
                  <a:outerShdw blurRad="38100" dist="38100" dir="2700000" algn="tl">
                    <a:srgbClr val="000000">
                      <a:alpha val="43137"/>
                    </a:srgbClr>
                  </a:outerShdw>
                </a:effectLst>
              </a:rPr>
              <a:t> &amp; 5th Oct – National Conference inc 25</a:t>
            </a:r>
            <a:r>
              <a:rPr lang="en-GB" sz="4000" b="1" i="1" baseline="30000" dirty="0" smtClean="0">
                <a:effectLst>
                  <a:outerShdw blurRad="38100" dist="38100" dir="2700000" algn="tl">
                    <a:srgbClr val="000000">
                      <a:alpha val="43137"/>
                    </a:srgbClr>
                  </a:outerShdw>
                </a:effectLst>
              </a:rPr>
              <a:t>th</a:t>
            </a:r>
            <a:r>
              <a:rPr lang="en-GB" sz="4000" b="1" i="1" dirty="0" smtClean="0">
                <a:effectLst>
                  <a:outerShdw blurRad="38100" dist="38100" dir="2700000" algn="tl">
                    <a:srgbClr val="000000">
                      <a:alpha val="43137"/>
                    </a:srgbClr>
                  </a:outerShdw>
                </a:effectLst>
              </a:rPr>
              <a:t> celebrations @ Lighthouse Church, Salford, Manchester</a:t>
            </a:r>
          </a:p>
          <a:p>
            <a:endParaRPr lang="en-GB" sz="4000" b="1" i="1" dirty="0" smtClean="0">
              <a:effectLst>
                <a:outerShdw blurRad="38100" dist="38100" dir="2700000" algn="tl">
                  <a:srgbClr val="000000">
                    <a:alpha val="43137"/>
                  </a:srgbClr>
                </a:outerShdw>
              </a:effectLst>
            </a:endParaRPr>
          </a:p>
          <a:p>
            <a:r>
              <a:rPr lang="en-GB" sz="4000" b="1" i="1" dirty="0" smtClean="0">
                <a:effectLst>
                  <a:outerShdw blurRad="38100" dist="38100" dir="2700000" algn="tl">
                    <a:srgbClr val="000000">
                      <a:alpha val="43137"/>
                    </a:srgbClr>
                  </a:outerShdw>
                </a:effectLst>
              </a:rPr>
              <a:t>Feb 8</a:t>
            </a:r>
            <a:r>
              <a:rPr lang="en-GB" sz="4000" b="1" i="1" baseline="30000" dirty="0" smtClean="0">
                <a:effectLst>
                  <a:outerShdw blurRad="38100" dist="38100" dir="2700000" algn="tl">
                    <a:srgbClr val="000000">
                      <a:alpha val="43137"/>
                    </a:srgbClr>
                  </a:outerShdw>
                </a:effectLst>
              </a:rPr>
              <a:t>th</a:t>
            </a:r>
            <a:r>
              <a:rPr lang="en-GB" sz="4000" b="1" i="1" dirty="0" smtClean="0">
                <a:effectLst>
                  <a:outerShdw blurRad="38100" dist="38100" dir="2700000" algn="tl">
                    <a:srgbClr val="000000">
                      <a:alpha val="43137"/>
                    </a:srgbClr>
                  </a:outerShdw>
                </a:effectLst>
              </a:rPr>
              <a:t> 2018 – our next Wales conference</a:t>
            </a:r>
          </a:p>
          <a:p>
            <a:endParaRPr lang="en-GB" sz="4000" b="1" i="1" dirty="0">
              <a:effectLst>
                <a:outerShdw blurRad="38100" dist="38100" dir="2700000" algn="tl">
                  <a:srgbClr val="000000">
                    <a:alpha val="43137"/>
                  </a:srgbClr>
                </a:outerShdw>
              </a:effectLst>
            </a:endParaRPr>
          </a:p>
        </p:txBody>
      </p:sp>
      <p:pic>
        <p:nvPicPr>
          <p:cNvPr id="3" name="Picture 5"/>
          <p:cNvPicPr>
            <a:picLocks noChangeAspect="1"/>
          </p:cNvPicPr>
          <p:nvPr/>
        </p:nvPicPr>
        <p:blipFill>
          <a:blip r:embed="rId2" cstate="print"/>
          <a:srcRect/>
          <a:stretch>
            <a:fillRect/>
          </a:stretch>
        </p:blipFill>
        <p:spPr bwMode="auto">
          <a:xfrm>
            <a:off x="5436096" y="44624"/>
            <a:ext cx="3528392" cy="1296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p:cNvPicPr>
            <a:picLocks noChangeAspect="1" noChangeArrowheads="1"/>
          </p:cNvPicPr>
          <p:nvPr/>
        </p:nvPicPr>
        <p:blipFill>
          <a:blip r:embed="rId2" cstate="print"/>
          <a:srcRect/>
          <a:stretch>
            <a:fillRect/>
          </a:stretch>
        </p:blipFill>
        <p:spPr bwMode="auto">
          <a:xfrm>
            <a:off x="0" y="5805264"/>
            <a:ext cx="9144000" cy="1052736"/>
          </a:xfrm>
          <a:prstGeom prst="rect">
            <a:avLst/>
          </a:prstGeom>
          <a:noFill/>
          <a:ln w="9525">
            <a:noFill/>
            <a:miter lim="800000"/>
            <a:headEnd/>
            <a:tailEnd/>
          </a:ln>
        </p:spPr>
      </p:pic>
      <p:pic>
        <p:nvPicPr>
          <p:cNvPr id="16" name="Picture 5"/>
          <p:cNvPicPr>
            <a:picLocks noChangeAspect="1"/>
          </p:cNvPicPr>
          <p:nvPr/>
        </p:nvPicPr>
        <p:blipFill>
          <a:blip r:embed="rId3" cstate="print"/>
          <a:srcRect/>
          <a:stretch>
            <a:fillRect/>
          </a:stretch>
        </p:blipFill>
        <p:spPr bwMode="auto">
          <a:xfrm>
            <a:off x="6012160" y="116632"/>
            <a:ext cx="2987824" cy="936104"/>
          </a:xfrm>
          <a:prstGeom prst="rect">
            <a:avLst/>
          </a:prstGeom>
          <a:noFill/>
          <a:ln w="9525">
            <a:noFill/>
            <a:miter lim="800000"/>
            <a:headEnd/>
            <a:tailEnd/>
          </a:ln>
        </p:spPr>
      </p:pic>
      <p:sp>
        <p:nvSpPr>
          <p:cNvPr id="4" name="TextBox 3"/>
          <p:cNvSpPr txBox="1"/>
          <p:nvPr/>
        </p:nvSpPr>
        <p:spPr>
          <a:xfrm>
            <a:off x="467544" y="1127641"/>
            <a:ext cx="7992888" cy="4893647"/>
          </a:xfrm>
          <a:prstGeom prst="rect">
            <a:avLst/>
          </a:prstGeom>
          <a:noFill/>
        </p:spPr>
        <p:txBody>
          <a:bodyPr wrap="square" rtlCol="0">
            <a:spAutoFit/>
          </a:bodyPr>
          <a:lstStyle/>
          <a:p>
            <a:r>
              <a:rPr lang="en-GB" sz="5400" b="1" dirty="0" smtClean="0">
                <a:solidFill>
                  <a:srgbClr val="FF0000"/>
                </a:solidFill>
              </a:rPr>
              <a:t>Thank You for coming, </a:t>
            </a:r>
            <a:r>
              <a:rPr lang="en-GB" sz="5400" b="1" dirty="0" smtClean="0"/>
              <a:t>trust you enjoyed the day, let’s pray, stay for visually impaired games, and/or</a:t>
            </a:r>
            <a:r>
              <a:rPr lang="en-GB" sz="5400" b="1" dirty="0" smtClean="0">
                <a:solidFill>
                  <a:srgbClr val="FF0000"/>
                </a:solidFill>
              </a:rPr>
              <a:t> have a safe trip home! </a:t>
            </a:r>
          </a:p>
          <a:p>
            <a:endParaRPr lang="en-GB" sz="2400" dirty="0"/>
          </a:p>
          <a:p>
            <a:endParaRPr lang="en-GB" dirty="0"/>
          </a:p>
        </p:txBody>
      </p:sp>
      <p:pic>
        <p:nvPicPr>
          <p:cNvPr id="5" name="Picture 5"/>
          <p:cNvPicPr>
            <a:picLocks noChangeAspect="1"/>
          </p:cNvPicPr>
          <p:nvPr/>
        </p:nvPicPr>
        <p:blipFill>
          <a:blip r:embed="rId3" cstate="print"/>
          <a:srcRect/>
          <a:stretch>
            <a:fillRect/>
          </a:stretch>
        </p:blipFill>
        <p:spPr bwMode="auto">
          <a:xfrm>
            <a:off x="5436096" y="44624"/>
            <a:ext cx="3528392" cy="1296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94085"/>
          </a:xfrm>
          <a:prstGeom prst="rect">
            <a:avLst/>
          </a:prstGeom>
          <a:noFill/>
        </p:spPr>
        <p:txBody>
          <a:bodyPr wrap="square" rtlCol="0">
            <a:spAutoFit/>
          </a:bodyPr>
          <a:lstStyle/>
          <a:p>
            <a:pPr algn="ctr"/>
            <a:r>
              <a:rPr lang="en-GB" sz="3200" b="1" u="sng" dirty="0" smtClean="0"/>
              <a:t>Scenario  (1) </a:t>
            </a:r>
          </a:p>
          <a:p>
            <a:pPr algn="ctr"/>
            <a:r>
              <a:rPr lang="en-GB" sz="3200" b="1" dirty="0" smtClean="0"/>
              <a:t>You are the club chaplain and you receive a call late Sunday evening from the team manager with the sad news that one of your team’s players has been killed in a road traffic accident. The following evening’s training session has been cancelled but the team manager is getting all the playing squad and coaches together and he asks you to address them.</a:t>
            </a:r>
          </a:p>
          <a:p>
            <a:pPr algn="ctr"/>
            <a:endParaRPr lang="en-GB" sz="3200" b="1" dirty="0" smtClean="0"/>
          </a:p>
          <a:p>
            <a:pPr marL="514350" indent="-514350">
              <a:buAutoNum type="alphaLcParenR"/>
            </a:pPr>
            <a:r>
              <a:rPr lang="en-GB" sz="3200" b="1" dirty="0" smtClean="0"/>
              <a:t>What do you do when you put the phone down?</a:t>
            </a:r>
          </a:p>
          <a:p>
            <a:pPr marL="514350" indent="-514350">
              <a:buAutoNum type="alphaLcParenR"/>
            </a:pPr>
            <a:r>
              <a:rPr lang="en-GB" sz="3200" b="1" dirty="0" smtClean="0"/>
              <a:t>What do you plan to do/say on the Mon evening?</a:t>
            </a:r>
          </a:p>
          <a:p>
            <a:pPr marL="514350" indent="-514350">
              <a:buAutoNum type="alphaLcParenR"/>
            </a:pPr>
            <a:r>
              <a:rPr lang="en-GB" sz="3200" b="1" dirty="0" smtClean="0"/>
              <a:t>What do you do in the following days, weeks and months? And for who exactly?</a:t>
            </a:r>
            <a:endParaRPr lang="en-GB" sz="3200" b="1" dirty="0"/>
          </a:p>
        </p:txBody>
      </p:sp>
    </p:spTree>
    <p:extLst>
      <p:ext uri="{BB962C8B-B14F-4D97-AF65-F5344CB8AC3E}">
        <p14:creationId xmlns:p14="http://schemas.microsoft.com/office/powerpoint/2010/main" val="398153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001643"/>
          </a:xfrm>
          <a:prstGeom prst="rect">
            <a:avLst/>
          </a:prstGeom>
          <a:noFill/>
        </p:spPr>
        <p:txBody>
          <a:bodyPr wrap="square" rtlCol="0">
            <a:spAutoFit/>
          </a:bodyPr>
          <a:lstStyle/>
          <a:p>
            <a:pPr algn="ctr"/>
            <a:r>
              <a:rPr lang="en-GB" sz="3200" b="1" u="sng" dirty="0" smtClean="0"/>
              <a:t>Scenario (2)</a:t>
            </a:r>
          </a:p>
          <a:p>
            <a:r>
              <a:rPr lang="en-GB" sz="3200" b="1" dirty="0" smtClean="0"/>
              <a:t>You are the club chaplain and are watching from the touchline or stands the team’s home fixture against an opposing side. Unexpectedly during the match one of your team’s players collapses, suffers cardiac arrest and cannot be revived.</a:t>
            </a:r>
          </a:p>
          <a:p>
            <a:endParaRPr lang="en-GB" sz="3200" b="1" dirty="0" smtClean="0"/>
          </a:p>
          <a:p>
            <a:pPr marL="514350" indent="-514350">
              <a:buAutoNum type="arabicParenR"/>
            </a:pPr>
            <a:r>
              <a:rPr lang="en-GB" sz="3200" b="1" dirty="0" smtClean="0"/>
              <a:t>What do you do immediately?</a:t>
            </a:r>
          </a:p>
          <a:p>
            <a:pPr marL="514350" indent="-514350">
              <a:buAutoNum type="arabicParenR"/>
            </a:pPr>
            <a:r>
              <a:rPr lang="en-GB" sz="3200" b="1" dirty="0" smtClean="0"/>
              <a:t>What do you do for the rest of the day?</a:t>
            </a:r>
          </a:p>
          <a:p>
            <a:pPr marL="514350" indent="-514350">
              <a:buAutoNum type="arabicParenR"/>
            </a:pPr>
            <a:r>
              <a:rPr lang="en-GB" sz="3200" b="1" dirty="0" smtClean="0"/>
              <a:t>What do you do in the following days, weeks and months? And for who exactly?</a:t>
            </a:r>
          </a:p>
          <a:p>
            <a:pPr marL="514350" indent="-514350">
              <a:buAutoNum type="arabicParenR"/>
            </a:pPr>
            <a:endParaRPr lang="en-GB" sz="3200" b="1" dirty="0"/>
          </a:p>
        </p:txBody>
      </p:sp>
    </p:spTree>
    <p:extLst>
      <p:ext uri="{BB962C8B-B14F-4D97-AF65-F5344CB8AC3E}">
        <p14:creationId xmlns:p14="http://schemas.microsoft.com/office/powerpoint/2010/main" val="280084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n-GB" sz="2400" b="1" dirty="0" smtClean="0"/>
              <a:t>Areas / factors to be considered in the response of  pastoral care and in trauma management</a:t>
            </a:r>
            <a:endParaRPr lang="en-GB" sz="2400" b="1" dirty="0"/>
          </a:p>
        </p:txBody>
      </p:sp>
      <p:sp>
        <p:nvSpPr>
          <p:cNvPr id="3" name="Oval 2"/>
          <p:cNvSpPr/>
          <p:nvPr/>
        </p:nvSpPr>
        <p:spPr>
          <a:xfrm>
            <a:off x="323528" y="1822091"/>
            <a:ext cx="2304256" cy="187220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568" y="874353"/>
            <a:ext cx="2328863"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820" y="2053084"/>
            <a:ext cx="2328863"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573" y="4769161"/>
            <a:ext cx="2328863"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017" y="4861406"/>
            <a:ext cx="2328863"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1560" y="2348880"/>
            <a:ext cx="1656184" cy="707886"/>
          </a:xfrm>
          <a:prstGeom prst="rect">
            <a:avLst/>
          </a:prstGeom>
          <a:noFill/>
        </p:spPr>
        <p:txBody>
          <a:bodyPr wrap="square" rtlCol="0">
            <a:spAutoFit/>
          </a:bodyPr>
          <a:lstStyle/>
          <a:p>
            <a:r>
              <a:rPr lang="en-GB" sz="4000" b="1" dirty="0" smtClean="0"/>
              <a:t>people</a:t>
            </a:r>
            <a:endParaRPr lang="en-GB" sz="4000" b="1" dirty="0"/>
          </a:p>
        </p:txBody>
      </p:sp>
      <p:sp>
        <p:nvSpPr>
          <p:cNvPr id="5" name="TextBox 4"/>
          <p:cNvSpPr txBox="1"/>
          <p:nvPr/>
        </p:nvSpPr>
        <p:spPr>
          <a:xfrm>
            <a:off x="3551584" y="1468147"/>
            <a:ext cx="2040831" cy="707886"/>
          </a:xfrm>
          <a:prstGeom prst="rect">
            <a:avLst/>
          </a:prstGeom>
          <a:noFill/>
        </p:spPr>
        <p:txBody>
          <a:bodyPr wrap="square" rtlCol="0">
            <a:spAutoFit/>
          </a:bodyPr>
          <a:lstStyle/>
          <a:p>
            <a:r>
              <a:rPr lang="en-GB" sz="4000" b="1" dirty="0" smtClean="0"/>
              <a:t>Location</a:t>
            </a:r>
            <a:endParaRPr lang="en-GB" sz="4000" b="1" dirty="0"/>
          </a:p>
        </p:txBody>
      </p:sp>
      <p:sp>
        <p:nvSpPr>
          <p:cNvPr id="7" name="TextBox 6"/>
          <p:cNvSpPr txBox="1"/>
          <p:nvPr/>
        </p:nvSpPr>
        <p:spPr>
          <a:xfrm>
            <a:off x="6517704" y="2594268"/>
            <a:ext cx="1944216" cy="707886"/>
          </a:xfrm>
          <a:prstGeom prst="rect">
            <a:avLst/>
          </a:prstGeom>
          <a:noFill/>
        </p:spPr>
        <p:txBody>
          <a:bodyPr wrap="square" rtlCol="0">
            <a:spAutoFit/>
          </a:bodyPr>
          <a:lstStyle/>
          <a:p>
            <a:r>
              <a:rPr lang="en-GB" sz="4000" b="1" dirty="0" smtClean="0"/>
              <a:t>timings</a:t>
            </a:r>
            <a:endParaRPr lang="en-GB" sz="4000" b="1" dirty="0"/>
          </a:p>
        </p:txBody>
      </p:sp>
      <p:sp>
        <p:nvSpPr>
          <p:cNvPr id="8" name="TextBox 7"/>
          <p:cNvSpPr txBox="1"/>
          <p:nvPr/>
        </p:nvSpPr>
        <p:spPr>
          <a:xfrm>
            <a:off x="1241743" y="5511135"/>
            <a:ext cx="2232249" cy="707886"/>
          </a:xfrm>
          <a:prstGeom prst="rect">
            <a:avLst/>
          </a:prstGeom>
          <a:noFill/>
        </p:spPr>
        <p:txBody>
          <a:bodyPr wrap="square" rtlCol="0">
            <a:spAutoFit/>
          </a:bodyPr>
          <a:lstStyle/>
          <a:p>
            <a:r>
              <a:rPr lang="en-GB" sz="4000" b="1" dirty="0" smtClean="0"/>
              <a:t>literature</a:t>
            </a:r>
            <a:endParaRPr lang="en-GB" sz="4000" b="1" dirty="0"/>
          </a:p>
        </p:txBody>
      </p:sp>
      <p:sp>
        <p:nvSpPr>
          <p:cNvPr id="9" name="TextBox 8"/>
          <p:cNvSpPr txBox="1"/>
          <p:nvPr/>
        </p:nvSpPr>
        <p:spPr>
          <a:xfrm>
            <a:off x="5736431" y="5362955"/>
            <a:ext cx="2304256" cy="707886"/>
          </a:xfrm>
          <a:prstGeom prst="rect">
            <a:avLst/>
          </a:prstGeom>
          <a:noFill/>
        </p:spPr>
        <p:txBody>
          <a:bodyPr wrap="square" rtlCol="0">
            <a:spAutoFit/>
          </a:bodyPr>
          <a:lstStyle/>
          <a:p>
            <a:r>
              <a:rPr lang="en-GB" sz="4000" b="1" dirty="0" smtClean="0"/>
              <a:t>Follow-up</a:t>
            </a:r>
            <a:endParaRPr lang="en-GB" sz="4000" b="1" dirty="0"/>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584" y="2948211"/>
            <a:ext cx="189547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10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4775"/>
          </a:xfrm>
          <a:prstGeom prst="rect">
            <a:avLst/>
          </a:prstGeom>
          <a:noFill/>
        </p:spPr>
        <p:txBody>
          <a:bodyPr wrap="square" rtlCol="0">
            <a:spAutoFit/>
          </a:bodyPr>
          <a:lstStyle/>
          <a:p>
            <a:r>
              <a:rPr lang="en-GB" sz="3200" b="1" dirty="0" smtClean="0"/>
              <a:t>Pastoral care in a team setting……some suggestions :-</a:t>
            </a:r>
            <a:endParaRPr lang="en-GB" sz="3200" b="1" dirty="0"/>
          </a:p>
        </p:txBody>
      </p:sp>
      <p:sp>
        <p:nvSpPr>
          <p:cNvPr id="3" name="TextBox 2"/>
          <p:cNvSpPr txBox="1"/>
          <p:nvPr/>
        </p:nvSpPr>
        <p:spPr>
          <a:xfrm>
            <a:off x="0" y="908720"/>
            <a:ext cx="9144000" cy="6001643"/>
          </a:xfrm>
          <a:prstGeom prst="rect">
            <a:avLst/>
          </a:prstGeom>
          <a:noFill/>
        </p:spPr>
        <p:txBody>
          <a:bodyPr wrap="square" rtlCol="0">
            <a:spAutoFit/>
          </a:bodyPr>
          <a:lstStyle/>
          <a:p>
            <a:pPr marL="457200" indent="-457200">
              <a:buFontTx/>
              <a:buChar char="-"/>
            </a:pPr>
            <a:r>
              <a:rPr lang="en-GB" sz="3200" dirty="0" smtClean="0"/>
              <a:t>Choose a ‘warm’, relaxed setting :  lounge, function suite, quiet bar area.  Not an academy classroom !</a:t>
            </a:r>
          </a:p>
          <a:p>
            <a:pPr marL="457200" indent="-457200">
              <a:buFontTx/>
              <a:buChar char="-"/>
            </a:pPr>
            <a:r>
              <a:rPr lang="en-GB" sz="3200" dirty="0" smtClean="0"/>
              <a:t>A word of ‘assurance’ -  ‘what you are undergoing through are the </a:t>
            </a:r>
            <a:r>
              <a:rPr lang="en-GB" sz="3200" b="1" u="sng" dirty="0" smtClean="0"/>
              <a:t>normal </a:t>
            </a:r>
            <a:r>
              <a:rPr lang="en-GB" sz="3200" dirty="0" smtClean="0"/>
              <a:t>symptoms of shock and grief.’ </a:t>
            </a:r>
          </a:p>
          <a:p>
            <a:pPr marL="457200" indent="-457200">
              <a:buFontTx/>
              <a:buChar char="-"/>
            </a:pPr>
            <a:r>
              <a:rPr lang="en-GB" sz="3200" dirty="0" smtClean="0"/>
              <a:t>Know the stages of grief : and briefly explain them</a:t>
            </a:r>
          </a:p>
          <a:p>
            <a:pPr marL="457200" indent="-457200">
              <a:buFontTx/>
              <a:buChar char="-"/>
            </a:pPr>
            <a:r>
              <a:rPr lang="en-GB" sz="3200" dirty="0" smtClean="0"/>
              <a:t>A word of ‘encouragement’: ‘do talk about what / how you are feeling’ : ‘it is a strength of character and not a weakness to be willing to talk’</a:t>
            </a:r>
          </a:p>
          <a:p>
            <a:pPr marL="457200" indent="-457200">
              <a:buFontTx/>
              <a:buChar char="-"/>
            </a:pPr>
            <a:r>
              <a:rPr lang="en-GB" sz="3200" dirty="0" smtClean="0"/>
              <a:t>Active remembering : to initiate and help process the trauma/ grief: Condolence book(branded) /  Victim Facebook page: silent reading of tributes/ </a:t>
            </a:r>
            <a:endParaRPr lang="en-GB" sz="3200" dirty="0"/>
          </a:p>
        </p:txBody>
      </p:sp>
    </p:spTree>
    <p:extLst>
      <p:ext uri="{BB962C8B-B14F-4D97-AF65-F5344CB8AC3E}">
        <p14:creationId xmlns:p14="http://schemas.microsoft.com/office/powerpoint/2010/main" val="3999511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94085"/>
          </a:xfrm>
          <a:prstGeom prst="rect">
            <a:avLst/>
          </a:prstGeom>
          <a:noFill/>
        </p:spPr>
        <p:txBody>
          <a:bodyPr wrap="square" rtlCol="0">
            <a:spAutoFit/>
          </a:bodyPr>
          <a:lstStyle/>
          <a:p>
            <a:pPr marL="457200" indent="-457200">
              <a:buFontTx/>
              <a:buChar char="-"/>
            </a:pPr>
            <a:r>
              <a:rPr lang="en-GB" sz="3200" dirty="0" smtClean="0"/>
              <a:t>Memory card activity : ‘shoulder to shoulder’ reading of them</a:t>
            </a:r>
          </a:p>
          <a:p>
            <a:pPr marL="457200" indent="-457200">
              <a:buFontTx/>
              <a:buChar char="-"/>
            </a:pPr>
            <a:r>
              <a:rPr lang="en-GB" sz="3200" dirty="0" smtClean="0"/>
              <a:t>Refreshments available: people talk better over a drink</a:t>
            </a:r>
          </a:p>
          <a:p>
            <a:pPr marL="457200" indent="-457200">
              <a:buFontTx/>
              <a:buChar char="-"/>
            </a:pPr>
            <a:r>
              <a:rPr lang="en-GB" sz="3200" dirty="0" smtClean="0"/>
              <a:t>Male and female chaplaincy/ pastoral presence</a:t>
            </a:r>
          </a:p>
          <a:p>
            <a:pPr marL="457200" indent="-457200">
              <a:buFontTx/>
              <a:buChar char="-"/>
            </a:pPr>
            <a:r>
              <a:rPr lang="en-GB" sz="3200" dirty="0" smtClean="0"/>
              <a:t> coffee shop gift cards : an incentive to take the decision to meet and talk</a:t>
            </a:r>
          </a:p>
          <a:p>
            <a:pPr marL="457200" indent="-457200">
              <a:buFontTx/>
              <a:buChar char="-"/>
            </a:pPr>
            <a:r>
              <a:rPr lang="en-GB" sz="3200" dirty="0" smtClean="0"/>
              <a:t>Prayer?</a:t>
            </a:r>
          </a:p>
          <a:p>
            <a:pPr marL="457200" indent="-457200">
              <a:buFontTx/>
              <a:buChar char="-"/>
            </a:pPr>
            <a:r>
              <a:rPr lang="en-GB" sz="3200" dirty="0" smtClean="0"/>
              <a:t>Do not assume you will be taking the funeral: the family’s choice of funeral celebrant is of first importance</a:t>
            </a:r>
          </a:p>
          <a:p>
            <a:pPr marL="457200" indent="-457200">
              <a:buFontTx/>
              <a:buChar char="-"/>
            </a:pPr>
            <a:r>
              <a:rPr lang="en-GB" sz="3200" dirty="0" smtClean="0"/>
              <a:t>Prayer cards on anniversaries of the death/ incident </a:t>
            </a:r>
            <a:endParaRPr lang="en-GB" sz="3200" dirty="0"/>
          </a:p>
        </p:txBody>
      </p:sp>
    </p:spTree>
    <p:extLst>
      <p:ext uri="{BB962C8B-B14F-4D97-AF65-F5344CB8AC3E}">
        <p14:creationId xmlns:p14="http://schemas.microsoft.com/office/powerpoint/2010/main" val="3023891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1743</TotalTime>
  <Words>2432</Words>
  <Application>Microsoft Office PowerPoint</Application>
  <PresentationFormat>On-screen Show (4:3)</PresentationFormat>
  <Paragraphs>346</Paragraphs>
  <Slides>48</Slides>
  <Notes>18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0" baseType="lpstr">
      <vt:lpstr>ＭＳ Ｐゴシック</vt:lpstr>
      <vt:lpstr>Arial</vt:lpstr>
      <vt:lpstr>Baskerville Old Face</vt:lpstr>
      <vt:lpstr>Calibri</vt:lpstr>
      <vt:lpstr>Candara</vt:lpstr>
      <vt:lpstr>Century Gothic</vt:lpstr>
      <vt:lpstr>Noto Sans Symbols</vt:lpstr>
      <vt:lpstr>Times New Roman</vt:lpstr>
      <vt:lpstr>Trebuchet MS</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SPORTS CHAPLAINCY CONFERENCE   JUNE 2017  Susan Lloyd-Selby Area Manager  S.Wales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London2017 World Championship Medals</vt:lpstr>
      <vt:lpstr>PowerPoint Presentation</vt:lpstr>
      <vt:lpstr>Chaplains for the Games</vt:lpstr>
      <vt:lpstr>9 Welsh Athletes</vt:lpstr>
      <vt:lpstr>Glamorgan CC</vt:lpstr>
      <vt:lpstr>“Transform you team” weekly newsletter </vt:lpstr>
      <vt:lpstr>Pastoral Postcards</vt:lpstr>
      <vt:lpstr>Gideon's Bibles </vt:lpstr>
      <vt:lpstr>Memorial </vt:lpstr>
      <vt:lpstr>Charity Connection </vt:lpstr>
      <vt:lpstr>Volunteering &amp; Serving </vt:lpstr>
      <vt:lpstr>Thank you </vt:lpstr>
      <vt:lpstr>Pushing the Boundaries </vt:lpstr>
      <vt:lpstr>PowerPoint Presentation</vt:lpstr>
      <vt:lpstr>PowerPoint Presentation</vt:lpstr>
      <vt:lpstr>PowerPoint Presentation</vt:lpstr>
      <vt:lpstr>Wales Progress.....</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Heather Lewis</dc:creator>
  <cp:lastModifiedBy>Warren Evans</cp:lastModifiedBy>
  <cp:revision>109</cp:revision>
  <dcterms:created xsi:type="dcterms:W3CDTF">2017-02-06T21:37:45Z</dcterms:created>
  <dcterms:modified xsi:type="dcterms:W3CDTF">2017-06-27T20:54:05Z</dcterms:modified>
</cp:coreProperties>
</file>