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3" r:id="rId6"/>
    <p:sldId id="264" r:id="rId7"/>
    <p:sldId id="260" r:id="rId8"/>
    <p:sldId id="261" r:id="rId9"/>
    <p:sldId id="262" r:id="rId10"/>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B8B75833-7216-4B14-9121-A1902EA0A088}" type="datetimeFigureOut">
              <a:rPr lang="en-GB" smtClean="0"/>
              <a:t>27/06/2017</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6F89198E-135E-4B8D-A479-7F529BAB6063}" type="slidenum">
              <a:rPr lang="en-GB" smtClean="0"/>
              <a:t>‹#›</a:t>
            </a:fld>
            <a:endParaRPr lang="en-GB"/>
          </a:p>
        </p:txBody>
      </p:sp>
    </p:spTree>
    <p:extLst>
      <p:ext uri="{BB962C8B-B14F-4D97-AF65-F5344CB8AC3E}">
        <p14:creationId xmlns:p14="http://schemas.microsoft.com/office/powerpoint/2010/main" val="545601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5DDD30-D2C5-4E0A-BE6B-80004CF15381}" type="datetimeFigureOut">
              <a:rPr lang="en-GB" smtClean="0"/>
              <a:t>27/06/2017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348996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DDD30-D2C5-4E0A-BE6B-80004CF15381}" type="datetimeFigureOut">
              <a:rPr lang="en-GB" smtClean="0"/>
              <a:t>27/06/2017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287879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DDD30-D2C5-4E0A-BE6B-80004CF15381}" type="datetimeFigureOut">
              <a:rPr lang="en-GB" smtClean="0"/>
              <a:t>27/06/2017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415625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5DDD30-D2C5-4E0A-BE6B-80004CF15381}" type="datetimeFigureOut">
              <a:rPr lang="en-GB" smtClean="0"/>
              <a:t>27/06/2017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196513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DDD30-D2C5-4E0A-BE6B-80004CF15381}" type="datetimeFigureOut">
              <a:rPr lang="en-GB" smtClean="0"/>
              <a:t>27/06/2017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368261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5DDD30-D2C5-4E0A-BE6B-80004CF15381}" type="datetimeFigureOut">
              <a:rPr lang="en-GB" smtClean="0"/>
              <a:t>27/06/2017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81356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5DDD30-D2C5-4E0A-BE6B-80004CF15381}" type="datetimeFigureOut">
              <a:rPr lang="en-GB" smtClean="0"/>
              <a:t>27/06/2017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379423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5DDD30-D2C5-4E0A-BE6B-80004CF15381}" type="datetimeFigureOut">
              <a:rPr lang="en-GB" smtClean="0"/>
              <a:t>27/06/2017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382632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DDD30-D2C5-4E0A-BE6B-80004CF15381}" type="datetimeFigureOut">
              <a:rPr lang="en-GB" smtClean="0"/>
              <a:t>27/06/2017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5701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DDD30-D2C5-4E0A-BE6B-80004CF15381}" type="datetimeFigureOut">
              <a:rPr lang="en-GB" smtClean="0"/>
              <a:t>27/06/2017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132138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DDD30-D2C5-4E0A-BE6B-80004CF15381}" type="datetimeFigureOut">
              <a:rPr lang="en-GB" smtClean="0"/>
              <a:t>27/06/2017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9B2A5-9799-4221-B335-BB23BE451878}" type="slidenum">
              <a:rPr lang="en-GB" smtClean="0"/>
              <a:t>‹#›</a:t>
            </a:fld>
            <a:endParaRPr lang="en-GB"/>
          </a:p>
        </p:txBody>
      </p:sp>
    </p:spTree>
    <p:extLst>
      <p:ext uri="{BB962C8B-B14F-4D97-AF65-F5344CB8AC3E}">
        <p14:creationId xmlns:p14="http://schemas.microsoft.com/office/powerpoint/2010/main" val="286886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DDD30-D2C5-4E0A-BE6B-80004CF15381}" type="datetimeFigureOut">
              <a:rPr lang="en-GB" smtClean="0"/>
              <a:t>27/06/2017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9B2A5-9799-4221-B335-BB23BE451878}" type="slidenum">
              <a:rPr lang="en-GB" smtClean="0"/>
              <a:t>‹#›</a:t>
            </a:fld>
            <a:endParaRPr lang="en-GB"/>
          </a:p>
        </p:txBody>
      </p:sp>
    </p:spTree>
    <p:extLst>
      <p:ext uri="{BB962C8B-B14F-4D97-AF65-F5344CB8AC3E}">
        <p14:creationId xmlns:p14="http://schemas.microsoft.com/office/powerpoint/2010/main" val="70030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2588"/>
            <a:ext cx="4354759" cy="1937079"/>
          </a:xfrm>
          <a:prstGeom prst="rect">
            <a:avLst/>
          </a:prstGeom>
        </p:spPr>
      </p:pic>
      <p:sp>
        <p:nvSpPr>
          <p:cNvPr id="5" name="TextBox 4"/>
          <p:cNvSpPr txBox="1"/>
          <p:nvPr/>
        </p:nvSpPr>
        <p:spPr>
          <a:xfrm>
            <a:off x="0" y="2564904"/>
            <a:ext cx="9144000" cy="2862322"/>
          </a:xfrm>
          <a:prstGeom prst="rect">
            <a:avLst/>
          </a:prstGeom>
          <a:noFill/>
        </p:spPr>
        <p:txBody>
          <a:bodyPr wrap="square" rtlCol="0">
            <a:spAutoFit/>
          </a:bodyPr>
          <a:lstStyle/>
          <a:p>
            <a:pPr algn="ctr"/>
            <a:r>
              <a:rPr lang="en-GB" sz="6000" b="1" dirty="0" smtClean="0"/>
              <a:t>Dealing with Tragedy and  Trauma Risk Management in a club setting</a:t>
            </a:r>
            <a:endParaRPr lang="en-GB" sz="6000" b="1" dirty="0"/>
          </a:p>
        </p:txBody>
      </p:sp>
    </p:spTree>
    <p:extLst>
      <p:ext uri="{BB962C8B-B14F-4D97-AF65-F5344CB8AC3E}">
        <p14:creationId xmlns:p14="http://schemas.microsoft.com/office/powerpoint/2010/main" val="778390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pPr algn="ctr"/>
            <a:r>
              <a:rPr lang="en-GB" sz="3200" b="1" u="sng" dirty="0" smtClean="0"/>
              <a:t>Scenario  (1) </a:t>
            </a:r>
          </a:p>
          <a:p>
            <a:pPr algn="ctr"/>
            <a:r>
              <a:rPr lang="en-GB" sz="3200" b="1" dirty="0" smtClean="0"/>
              <a:t>You are the club chaplain and you receive a call late Sunday evening from the team manager with the sad news that one of your team’s players has been killed in a road traffic accident. The following evening’s training session has been cancelled but the team manager is getting all the playing squad and coaches together and he asks you to address them.</a:t>
            </a:r>
          </a:p>
          <a:p>
            <a:pPr algn="ctr"/>
            <a:endParaRPr lang="en-GB" sz="3200" b="1" dirty="0" smtClean="0"/>
          </a:p>
          <a:p>
            <a:pPr marL="514350" indent="-514350">
              <a:buAutoNum type="alphaLcParenR"/>
            </a:pPr>
            <a:r>
              <a:rPr lang="en-GB" sz="3200" b="1" dirty="0" smtClean="0"/>
              <a:t>What do you do when you put the phone down?</a:t>
            </a:r>
          </a:p>
          <a:p>
            <a:pPr marL="514350" indent="-514350">
              <a:buAutoNum type="alphaLcParenR"/>
            </a:pPr>
            <a:r>
              <a:rPr lang="en-GB" sz="3200" b="1" dirty="0" smtClean="0"/>
              <a:t>What do you plan to do/say on the Mon evening?</a:t>
            </a:r>
          </a:p>
          <a:p>
            <a:pPr marL="514350" indent="-514350">
              <a:buAutoNum type="alphaLcParenR"/>
            </a:pPr>
            <a:r>
              <a:rPr lang="en-GB" sz="3200" b="1" dirty="0" smtClean="0"/>
              <a:t>What do you do in the following days, weeks and months? And for who exactly?</a:t>
            </a:r>
            <a:endParaRPr lang="en-GB" sz="3200" b="1" dirty="0"/>
          </a:p>
        </p:txBody>
      </p:sp>
    </p:spTree>
    <p:extLst>
      <p:ext uri="{BB962C8B-B14F-4D97-AF65-F5344CB8AC3E}">
        <p14:creationId xmlns:p14="http://schemas.microsoft.com/office/powerpoint/2010/main" val="166551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p:spPr>
        <p:txBody>
          <a:bodyPr wrap="square" rtlCol="0">
            <a:spAutoFit/>
          </a:bodyPr>
          <a:lstStyle/>
          <a:p>
            <a:pPr algn="ctr"/>
            <a:r>
              <a:rPr lang="en-GB" sz="3200" b="1" u="sng" dirty="0" smtClean="0"/>
              <a:t>Scenario (2)</a:t>
            </a:r>
          </a:p>
          <a:p>
            <a:r>
              <a:rPr lang="en-GB" sz="3200" b="1" dirty="0" smtClean="0"/>
              <a:t>You are the club chaplain and are watching from the touchline or stands the team’s home fixture against an opposing side. Unexpectedly during the match one of your team’s players collapses, suffers cardiac arrest and cannot be revived.</a:t>
            </a:r>
          </a:p>
          <a:p>
            <a:endParaRPr lang="en-GB" sz="3200" b="1" dirty="0" smtClean="0"/>
          </a:p>
          <a:p>
            <a:pPr marL="514350" indent="-514350">
              <a:buAutoNum type="arabicParenR"/>
            </a:pPr>
            <a:r>
              <a:rPr lang="en-GB" sz="3200" b="1" dirty="0" smtClean="0"/>
              <a:t>What do you do immediately?</a:t>
            </a:r>
          </a:p>
          <a:p>
            <a:pPr marL="514350" indent="-514350">
              <a:buAutoNum type="arabicParenR"/>
            </a:pPr>
            <a:r>
              <a:rPr lang="en-GB" sz="3200" b="1" dirty="0" smtClean="0"/>
              <a:t>What do you do for the rest of the day?</a:t>
            </a:r>
          </a:p>
          <a:p>
            <a:pPr marL="514350" indent="-514350">
              <a:buAutoNum type="arabicParenR"/>
            </a:pPr>
            <a:r>
              <a:rPr lang="en-GB" sz="3200" b="1" dirty="0" smtClean="0"/>
              <a:t>What do you do in the following days, weeks and months? And for who exactly?</a:t>
            </a:r>
          </a:p>
          <a:p>
            <a:pPr marL="514350" indent="-514350">
              <a:buAutoNum type="arabicParenR"/>
            </a:pPr>
            <a:endParaRPr lang="en-GB" sz="3200" b="1" dirty="0"/>
          </a:p>
        </p:txBody>
      </p:sp>
    </p:spTree>
    <p:extLst>
      <p:ext uri="{BB962C8B-B14F-4D97-AF65-F5344CB8AC3E}">
        <p14:creationId xmlns:p14="http://schemas.microsoft.com/office/powerpoint/2010/main" val="41200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30997"/>
          </a:xfrm>
          <a:prstGeom prst="rect">
            <a:avLst/>
          </a:prstGeom>
          <a:noFill/>
        </p:spPr>
        <p:txBody>
          <a:bodyPr wrap="square" rtlCol="0">
            <a:spAutoFit/>
          </a:bodyPr>
          <a:lstStyle/>
          <a:p>
            <a:pPr algn="ctr"/>
            <a:r>
              <a:rPr lang="en-GB" sz="2400" b="1" dirty="0" smtClean="0"/>
              <a:t>Areas / factors to be considered in the response of  pastoral care and in trauma management</a:t>
            </a:r>
            <a:endParaRPr lang="en-GB" sz="2400" b="1" dirty="0"/>
          </a:p>
        </p:txBody>
      </p:sp>
      <p:sp>
        <p:nvSpPr>
          <p:cNvPr id="3" name="Oval 2"/>
          <p:cNvSpPr/>
          <p:nvPr/>
        </p:nvSpPr>
        <p:spPr>
          <a:xfrm>
            <a:off x="323528" y="1822091"/>
            <a:ext cx="2304256" cy="1872208"/>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7568" y="874353"/>
            <a:ext cx="23288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1820" y="2053084"/>
            <a:ext cx="23288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9573" y="4769161"/>
            <a:ext cx="23288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017" y="4861406"/>
            <a:ext cx="2328863"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1560" y="2348880"/>
            <a:ext cx="1656184" cy="707886"/>
          </a:xfrm>
          <a:prstGeom prst="rect">
            <a:avLst/>
          </a:prstGeom>
          <a:noFill/>
        </p:spPr>
        <p:txBody>
          <a:bodyPr wrap="square" rtlCol="0">
            <a:spAutoFit/>
          </a:bodyPr>
          <a:lstStyle/>
          <a:p>
            <a:r>
              <a:rPr lang="en-GB" sz="4000" b="1" dirty="0" smtClean="0"/>
              <a:t>people</a:t>
            </a:r>
            <a:endParaRPr lang="en-GB" sz="4000" b="1" dirty="0"/>
          </a:p>
        </p:txBody>
      </p:sp>
      <p:sp>
        <p:nvSpPr>
          <p:cNvPr id="5" name="TextBox 4"/>
          <p:cNvSpPr txBox="1"/>
          <p:nvPr/>
        </p:nvSpPr>
        <p:spPr>
          <a:xfrm>
            <a:off x="3551584" y="1468147"/>
            <a:ext cx="2040831" cy="707886"/>
          </a:xfrm>
          <a:prstGeom prst="rect">
            <a:avLst/>
          </a:prstGeom>
          <a:noFill/>
        </p:spPr>
        <p:txBody>
          <a:bodyPr wrap="square" rtlCol="0">
            <a:spAutoFit/>
          </a:bodyPr>
          <a:lstStyle/>
          <a:p>
            <a:r>
              <a:rPr lang="en-GB" sz="4000" b="1" dirty="0" smtClean="0"/>
              <a:t>Location</a:t>
            </a:r>
            <a:endParaRPr lang="en-GB" sz="4000" b="1" dirty="0"/>
          </a:p>
        </p:txBody>
      </p:sp>
      <p:sp>
        <p:nvSpPr>
          <p:cNvPr id="7" name="TextBox 6"/>
          <p:cNvSpPr txBox="1"/>
          <p:nvPr/>
        </p:nvSpPr>
        <p:spPr>
          <a:xfrm>
            <a:off x="6517704" y="2594268"/>
            <a:ext cx="1944216" cy="707886"/>
          </a:xfrm>
          <a:prstGeom prst="rect">
            <a:avLst/>
          </a:prstGeom>
          <a:noFill/>
        </p:spPr>
        <p:txBody>
          <a:bodyPr wrap="square" rtlCol="0">
            <a:spAutoFit/>
          </a:bodyPr>
          <a:lstStyle/>
          <a:p>
            <a:r>
              <a:rPr lang="en-GB" sz="4000" b="1" dirty="0" smtClean="0"/>
              <a:t>timings</a:t>
            </a:r>
            <a:endParaRPr lang="en-GB" sz="4000" b="1" dirty="0"/>
          </a:p>
        </p:txBody>
      </p:sp>
      <p:sp>
        <p:nvSpPr>
          <p:cNvPr id="8" name="TextBox 7"/>
          <p:cNvSpPr txBox="1"/>
          <p:nvPr/>
        </p:nvSpPr>
        <p:spPr>
          <a:xfrm>
            <a:off x="1241743" y="5511135"/>
            <a:ext cx="2232249" cy="707886"/>
          </a:xfrm>
          <a:prstGeom prst="rect">
            <a:avLst/>
          </a:prstGeom>
          <a:noFill/>
        </p:spPr>
        <p:txBody>
          <a:bodyPr wrap="square" rtlCol="0">
            <a:spAutoFit/>
          </a:bodyPr>
          <a:lstStyle/>
          <a:p>
            <a:r>
              <a:rPr lang="en-GB" sz="4000" b="1" dirty="0" smtClean="0"/>
              <a:t>literature</a:t>
            </a:r>
            <a:endParaRPr lang="en-GB" sz="4000" b="1" dirty="0"/>
          </a:p>
        </p:txBody>
      </p:sp>
      <p:sp>
        <p:nvSpPr>
          <p:cNvPr id="9" name="TextBox 8"/>
          <p:cNvSpPr txBox="1"/>
          <p:nvPr/>
        </p:nvSpPr>
        <p:spPr>
          <a:xfrm>
            <a:off x="5736431" y="5362955"/>
            <a:ext cx="2304256" cy="707886"/>
          </a:xfrm>
          <a:prstGeom prst="rect">
            <a:avLst/>
          </a:prstGeom>
          <a:noFill/>
        </p:spPr>
        <p:txBody>
          <a:bodyPr wrap="square" rtlCol="0">
            <a:spAutoFit/>
          </a:bodyPr>
          <a:lstStyle/>
          <a:p>
            <a:r>
              <a:rPr lang="en-GB" sz="4000" b="1" dirty="0" smtClean="0"/>
              <a:t>Follow-up</a:t>
            </a:r>
            <a:endParaRPr lang="en-GB" sz="4000" b="1"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1584" y="2948211"/>
            <a:ext cx="1895475"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742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4775"/>
          </a:xfrm>
          <a:prstGeom prst="rect">
            <a:avLst/>
          </a:prstGeom>
          <a:noFill/>
        </p:spPr>
        <p:txBody>
          <a:bodyPr wrap="square" rtlCol="0">
            <a:spAutoFit/>
          </a:bodyPr>
          <a:lstStyle/>
          <a:p>
            <a:r>
              <a:rPr lang="en-GB" sz="3200" b="1" dirty="0" smtClean="0"/>
              <a:t>Pastoral care in a team setting……some suggestions :-</a:t>
            </a:r>
            <a:endParaRPr lang="en-GB" sz="3200" b="1" dirty="0"/>
          </a:p>
        </p:txBody>
      </p:sp>
      <p:sp>
        <p:nvSpPr>
          <p:cNvPr id="3" name="TextBox 2"/>
          <p:cNvSpPr txBox="1"/>
          <p:nvPr/>
        </p:nvSpPr>
        <p:spPr>
          <a:xfrm>
            <a:off x="0" y="908720"/>
            <a:ext cx="9144000" cy="6001643"/>
          </a:xfrm>
          <a:prstGeom prst="rect">
            <a:avLst/>
          </a:prstGeom>
          <a:noFill/>
        </p:spPr>
        <p:txBody>
          <a:bodyPr wrap="square" rtlCol="0">
            <a:spAutoFit/>
          </a:bodyPr>
          <a:lstStyle/>
          <a:p>
            <a:pPr marL="457200" indent="-457200">
              <a:buFontTx/>
              <a:buChar char="-"/>
            </a:pPr>
            <a:r>
              <a:rPr lang="en-GB" sz="3200" dirty="0" smtClean="0"/>
              <a:t>Choose a ‘warm’, relaxed setting :  lounge, function suite, quiet bar area.  Not an academy classroom !</a:t>
            </a:r>
          </a:p>
          <a:p>
            <a:pPr marL="457200" indent="-457200">
              <a:buFontTx/>
              <a:buChar char="-"/>
            </a:pPr>
            <a:r>
              <a:rPr lang="en-GB" sz="3200" dirty="0" smtClean="0"/>
              <a:t>A word of ‘assurance’ -  ‘what you are undergoing through are the </a:t>
            </a:r>
            <a:r>
              <a:rPr lang="en-GB" sz="3200" b="1" u="sng" dirty="0" smtClean="0"/>
              <a:t>normal </a:t>
            </a:r>
            <a:r>
              <a:rPr lang="en-GB" sz="3200" dirty="0" smtClean="0"/>
              <a:t>symptoms of shock and grief.’ </a:t>
            </a:r>
          </a:p>
          <a:p>
            <a:pPr marL="457200" indent="-457200">
              <a:buFontTx/>
              <a:buChar char="-"/>
            </a:pPr>
            <a:r>
              <a:rPr lang="en-GB" sz="3200" dirty="0" smtClean="0"/>
              <a:t>Know the stages of grief : and briefly explain them</a:t>
            </a:r>
          </a:p>
          <a:p>
            <a:pPr marL="457200" indent="-457200">
              <a:buFontTx/>
              <a:buChar char="-"/>
            </a:pPr>
            <a:r>
              <a:rPr lang="en-GB" sz="3200" dirty="0" smtClean="0"/>
              <a:t>A word of ‘encouragement’: ‘do talk about what / how you are feeling’ : ‘it is a strength of character and not a weakness to be willing to talk’</a:t>
            </a:r>
          </a:p>
          <a:p>
            <a:pPr marL="457200" indent="-457200">
              <a:buFontTx/>
              <a:buChar char="-"/>
            </a:pPr>
            <a:r>
              <a:rPr lang="en-GB" sz="3200" dirty="0" smtClean="0"/>
              <a:t>Active remembering : to initiate and help process the trauma/ grief: Condolence book(branded) /  Victim Facebook page: silent reading of tributes/ </a:t>
            </a:r>
            <a:endParaRPr lang="en-GB" sz="3200" dirty="0"/>
          </a:p>
        </p:txBody>
      </p:sp>
    </p:spTree>
    <p:extLst>
      <p:ext uri="{BB962C8B-B14F-4D97-AF65-F5344CB8AC3E}">
        <p14:creationId xmlns:p14="http://schemas.microsoft.com/office/powerpoint/2010/main" val="44228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pPr marL="457200" indent="-457200">
              <a:buFontTx/>
              <a:buChar char="-"/>
            </a:pPr>
            <a:r>
              <a:rPr lang="en-GB" sz="3200" dirty="0" smtClean="0"/>
              <a:t>Memory card activity : ‘shoulder to shoulder’ reading of them</a:t>
            </a:r>
          </a:p>
          <a:p>
            <a:pPr marL="457200" indent="-457200">
              <a:buFontTx/>
              <a:buChar char="-"/>
            </a:pPr>
            <a:r>
              <a:rPr lang="en-GB" sz="3200" dirty="0" smtClean="0"/>
              <a:t>Refreshments available: people talk better over a drink</a:t>
            </a:r>
          </a:p>
          <a:p>
            <a:pPr marL="457200" indent="-457200">
              <a:buFontTx/>
              <a:buChar char="-"/>
            </a:pPr>
            <a:r>
              <a:rPr lang="en-GB" sz="3200" dirty="0" smtClean="0"/>
              <a:t>Male and female chaplaincy/ pastoral presence</a:t>
            </a:r>
          </a:p>
          <a:p>
            <a:pPr marL="457200" indent="-457200">
              <a:buFontTx/>
              <a:buChar char="-"/>
            </a:pPr>
            <a:r>
              <a:rPr lang="en-GB" sz="3200" dirty="0" smtClean="0"/>
              <a:t> coffee shop gift cards : an incentive to take the decision to meet and talk</a:t>
            </a:r>
          </a:p>
          <a:p>
            <a:pPr marL="457200" indent="-457200">
              <a:buFontTx/>
              <a:buChar char="-"/>
            </a:pPr>
            <a:r>
              <a:rPr lang="en-GB" sz="3200" dirty="0" smtClean="0"/>
              <a:t>Prayer?</a:t>
            </a:r>
          </a:p>
          <a:p>
            <a:pPr marL="457200" indent="-457200">
              <a:buFontTx/>
              <a:buChar char="-"/>
            </a:pPr>
            <a:r>
              <a:rPr lang="en-GB" sz="3200" dirty="0" smtClean="0"/>
              <a:t>Do not assume you will be taking the funeral: the family’s choice of funeral celebrant is of first importance</a:t>
            </a:r>
          </a:p>
          <a:p>
            <a:pPr marL="457200" indent="-457200">
              <a:buFontTx/>
              <a:buChar char="-"/>
            </a:pPr>
            <a:r>
              <a:rPr lang="en-GB" sz="3200" dirty="0" smtClean="0"/>
              <a:t>Prayer cards on anniversaries of the death/ incident </a:t>
            </a:r>
            <a:endParaRPr lang="en-GB" sz="3200" dirty="0"/>
          </a:p>
        </p:txBody>
      </p:sp>
    </p:spTree>
    <p:extLst>
      <p:ext uri="{BB962C8B-B14F-4D97-AF65-F5344CB8AC3E}">
        <p14:creationId xmlns:p14="http://schemas.microsoft.com/office/powerpoint/2010/main" val="3372905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p:spPr>
        <p:txBody>
          <a:bodyPr wrap="square" rtlCol="0">
            <a:spAutoFit/>
          </a:bodyPr>
          <a:lstStyle/>
          <a:p>
            <a:pPr algn="ctr"/>
            <a:r>
              <a:rPr lang="en-GB" sz="3200" b="1" u="sng" dirty="0" smtClean="0"/>
              <a:t>Trauma Risk Management</a:t>
            </a:r>
          </a:p>
          <a:p>
            <a:endParaRPr lang="en-GB" sz="3200" b="1" dirty="0" smtClean="0"/>
          </a:p>
          <a:p>
            <a:r>
              <a:rPr lang="en-GB" sz="3200" b="1" dirty="0" smtClean="0"/>
              <a:t>What is it?</a:t>
            </a:r>
          </a:p>
          <a:p>
            <a:endParaRPr lang="en-GB" sz="3200" b="1" dirty="0" smtClean="0"/>
          </a:p>
          <a:p>
            <a:r>
              <a:rPr lang="en-GB" sz="3200" b="1" dirty="0" smtClean="0"/>
              <a:t>A support system that aims to ensure that trauma-exposed personnel/ players are supported and encouraged to seek timely help should they develop mental health problems that fail to resolve spontaneously</a:t>
            </a:r>
            <a:endParaRPr lang="en-GB" sz="3200" b="1" dirty="0"/>
          </a:p>
        </p:txBody>
      </p:sp>
    </p:spTree>
    <p:extLst>
      <p:ext uri="{BB962C8B-B14F-4D97-AF65-F5344CB8AC3E}">
        <p14:creationId xmlns:p14="http://schemas.microsoft.com/office/powerpoint/2010/main" val="120528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r>
              <a:rPr lang="en-GB" sz="3200" b="1" dirty="0" smtClean="0"/>
              <a:t>What does it involve?</a:t>
            </a:r>
          </a:p>
          <a:p>
            <a:endParaRPr lang="en-GB" sz="3200" b="1" dirty="0"/>
          </a:p>
          <a:p>
            <a:pPr marL="514350" indent="-514350">
              <a:buAutoNum type="arabicParenR"/>
            </a:pPr>
            <a:r>
              <a:rPr lang="en-GB" sz="3200" b="1" dirty="0" smtClean="0"/>
              <a:t>Trauma Risk Management Handbook: to be given to each player/ person associated with the club.</a:t>
            </a:r>
          </a:p>
          <a:p>
            <a:endParaRPr lang="en-GB" sz="3200" b="1" dirty="0" smtClean="0"/>
          </a:p>
          <a:p>
            <a:r>
              <a:rPr lang="en-GB" sz="3200" b="1" dirty="0" smtClean="0"/>
              <a:t>2)  Trauma Risk Assessment/ Awareness Meetings            ( TRAM) between player , chaplain and club welfare officer : Initial meeting within 72 hours of traumatic incident</a:t>
            </a:r>
          </a:p>
          <a:p>
            <a:r>
              <a:rPr lang="en-GB" sz="3200" b="1" dirty="0" smtClean="0"/>
              <a:t>A player scoring highly on traumatised/ stress scale in initial interview provided with a follow-up TRAM meeting one month later to assess how well they have come to terms with the traumatic event at that point. </a:t>
            </a:r>
            <a:endParaRPr lang="en-GB" sz="3200" b="1" dirty="0"/>
          </a:p>
        </p:txBody>
      </p:sp>
    </p:spTree>
    <p:extLst>
      <p:ext uri="{BB962C8B-B14F-4D97-AF65-F5344CB8AC3E}">
        <p14:creationId xmlns:p14="http://schemas.microsoft.com/office/powerpoint/2010/main" val="274014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911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548</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Jones</dc:creator>
  <cp:lastModifiedBy>Steve Jones</cp:lastModifiedBy>
  <cp:revision>17</cp:revision>
  <cp:lastPrinted>2017-06-20T09:04:09Z</cp:lastPrinted>
  <dcterms:created xsi:type="dcterms:W3CDTF">2017-06-12T16:09:58Z</dcterms:created>
  <dcterms:modified xsi:type="dcterms:W3CDTF">2017-06-27T14:51:03Z</dcterms:modified>
</cp:coreProperties>
</file>